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acing Sans One"/>
      <p:regular r:id="rId38"/>
    </p:embeddedFont>
    <p:embeddedFont>
      <p:font typeface="Comforta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kira je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Comfortaa-regular.fntdata"/><Relationship Id="rId16" Type="http://schemas.openxmlformats.org/officeDocument/2006/relationships/slide" Target="slides/slide10.xml"/><Relationship Id="rId38" Type="http://schemas.openxmlformats.org/officeDocument/2006/relationships/font" Target="fonts/RacingSansOne-regular.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7-12T00:49:15.708">
    <p:pos x="6000" y="0"/>
    <p:text>After Prototyping we moved onto testing our work on our users.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7-12T00:51:40.163">
    <p:pos x="6000" y="0"/>
    <p:text>We first started with testing our Desktop Wireframes.A few of the key take-aways from one of the user testing sessions was that the design was easier to navigate, Aestetically pleasing, &amp; uses pink in a less intrusive way.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7-12T00:56:42.835">
    <p:pos x="6000" y="0"/>
    <p:text>Second, we tested our mobile wireframes and found similar results. Unlike the desktop design, the mobile version has less white space. While it mirrors the desktop layout, it could be improved for better cohesiveness.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7-12T00:59:38.624">
    <p:pos x="6000" y="0"/>
    <p:text>With the tests we plan to improve these prototypes to become seamless &amp; functional.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55f7e1742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5f7e174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50496378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50496378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50496378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50496378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50496378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50496378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eb2bbf85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eb2bbf85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b2bbf85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b2bbf85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b2bbf851d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eb2bbf851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50496378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50496378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50496378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50496378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b2bbf851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b2bbf851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e98822711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e98822711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b2bbf851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b2bbf851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b2bbf851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b2bbf851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b2bbf851d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eb2bbf851d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55f7e1742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5f7e1742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b2bbf851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eb2bbf851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b2bbf851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eb2bbf851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5f7e1742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5f7e1742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55f7e1742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5f7e1742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a:t>
            </a:r>
            <a:r>
              <a:rPr lang="en"/>
              <a:t>style</a:t>
            </a:r>
            <a:r>
              <a:rPr lang="en"/>
              <a:t> guide &amp; Prototypes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750496378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750496378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703fc2e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7703fc2e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50496378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50496378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7703fc2e7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7703fc2e7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7703fc2e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7703fc2e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750496378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750496378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75049637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75049637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5f7e1742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5f7e1742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50496378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50496378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750496378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750496378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b2bbf851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b2bbf851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figma.com/proto/c0kEynLPNtsor7UAD3QIjI/Non-Profit-Redesign?page-id=1069%3A3050&amp;node-id=1069-4951&amp;viewport=1174%2C625%2C0.13&amp;t=erNzc37t9WrpcPBE-1&amp;scaling=scale-down&amp;content-scaling=fixed&amp;starting-point-node-id=1069%3A4951" TargetMode="External"/><Relationship Id="rId4" Type="http://schemas.openxmlformats.org/officeDocument/2006/relationships/hyperlink" Target="https://www.figma.com/proto/c0kEynLPNtsor7UAD3QIjI/Non-Profit-Redesign?page-id=3%3A5&amp;node-id=895-3644&amp;viewport=810%2C293%2C0.04&amp;t=qr1bdaE2K3p8aHdZ-1&amp;scaling=scale-down&amp;content-scaling=fixed&amp;starting-point-node-id=895%3A3644&amp;show-proto-sidebar=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26.png"/><Relationship Id="rId6"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50.png"/><Relationship Id="rId6"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46.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3.jpg"/><Relationship Id="rId4" Type="http://schemas.openxmlformats.org/officeDocument/2006/relationships/hyperlink" Target="https://www.figma.com/proto/c0kEynLPNtsor7UAD3QIjI/Non-Profit-Redesign?page-id=1069%3A3050&amp;node-id=1069-4951&amp;viewport=1174%2C625%2C0.13&amp;t=erNzc37t9WrpcPBE-1&amp;scaling=scale-down&amp;content-scaling=fixed&amp;starting-point-node-id=1069%3A4951" TargetMode="External"/><Relationship Id="rId5" Type="http://schemas.openxmlformats.org/officeDocument/2006/relationships/hyperlink" Target="https://www.figma.com/proto/c0kEynLPNtsor7UAD3QIjI/Non-Profit-Redesign?page-id=3%3A5&amp;node-id=895-3644&amp;viewport=810%2C293%2C0.04&amp;t=qr1bdaE2K3p8aHdZ-1&amp;scaling=scale-down&amp;content-scaling=fixed&amp;starting-point-node-id=895%3A3644&amp;show-proto-sidebar=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comments" Target="../comments/commen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2.xml"/><Relationship Id="rId4" Type="http://schemas.openxmlformats.org/officeDocument/2006/relationships/hyperlink" Target="http://drive.google.com/file/d/1ei17Am4tRM6xIarQVOxiJ6h10sCA8lSF/view" TargetMode="External"/><Relationship Id="rId5" Type="http://schemas.openxmlformats.org/officeDocument/2006/relationships/image" Target="../media/image4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comments" Target="../comments/comment3.xml"/><Relationship Id="rId4" Type="http://schemas.openxmlformats.org/officeDocument/2006/relationships/hyperlink" Target="http://drive.google.com/file/d/1GJHnpHBD9OA53Cm6r7kX8iEeiLfyUCT5/view" TargetMode="External"/><Relationship Id="rId5" Type="http://schemas.openxmlformats.org/officeDocument/2006/relationships/image" Target="../media/image4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comments" Target="../comments/comment4.xml"/><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56.png"/><Relationship Id="rId7"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E617C"/>
        </a:solid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5195425" y="4001013"/>
            <a:ext cx="30195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400">
                <a:solidFill>
                  <a:schemeClr val="lt1"/>
                </a:solidFill>
                <a:latin typeface="Racing Sans One"/>
                <a:ea typeface="Racing Sans One"/>
                <a:cs typeface="Racing Sans One"/>
                <a:sym typeface="Racing Sans One"/>
              </a:rPr>
              <a:t>Kira, Kevin, Garrett, &amp; Roxanne </a:t>
            </a:r>
            <a:endParaRPr b="1" sz="1400">
              <a:solidFill>
                <a:schemeClr val="lt1"/>
              </a:solidFill>
              <a:latin typeface="Racing Sans One"/>
              <a:ea typeface="Racing Sans One"/>
              <a:cs typeface="Racing Sans One"/>
              <a:sym typeface="Racing Sans One"/>
            </a:endParaRPr>
          </a:p>
          <a:p>
            <a:pPr indent="0" lvl="0" marL="0" rtl="0" algn="r">
              <a:spcBef>
                <a:spcPts val="0"/>
              </a:spcBef>
              <a:spcAft>
                <a:spcPts val="0"/>
              </a:spcAft>
              <a:buNone/>
            </a:pPr>
            <a:r>
              <a:t/>
            </a:r>
            <a:endParaRPr sz="1400">
              <a:latin typeface="Racing Sans One"/>
              <a:ea typeface="Racing Sans One"/>
              <a:cs typeface="Racing Sans One"/>
              <a:sym typeface="Racing Sans One"/>
            </a:endParaRPr>
          </a:p>
          <a:p>
            <a:pPr indent="0" lvl="0" marL="0" rtl="0" algn="r">
              <a:spcBef>
                <a:spcPts val="0"/>
              </a:spcBef>
              <a:spcAft>
                <a:spcPts val="0"/>
              </a:spcAft>
              <a:buNone/>
            </a:pPr>
            <a:r>
              <a:rPr b="1" lang="en" sz="1400">
                <a:solidFill>
                  <a:schemeClr val="lt1"/>
                </a:solidFill>
                <a:latin typeface="Racing Sans One"/>
                <a:ea typeface="Racing Sans One"/>
                <a:cs typeface="Racing Sans One"/>
                <a:sym typeface="Racing Sans One"/>
              </a:rPr>
              <a:t>July 11th 2024</a:t>
            </a:r>
            <a:endParaRPr b="1" sz="1400">
              <a:solidFill>
                <a:schemeClr val="lt1"/>
              </a:solidFill>
              <a:latin typeface="Racing Sans One"/>
              <a:ea typeface="Racing Sans One"/>
              <a:cs typeface="Racing Sans One"/>
              <a:sym typeface="Racing Sans One"/>
            </a:endParaRPr>
          </a:p>
        </p:txBody>
      </p:sp>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6" name="Google Shape;56;p13"/>
          <p:cNvSpPr txBox="1"/>
          <p:nvPr/>
        </p:nvSpPr>
        <p:spPr>
          <a:xfrm>
            <a:off x="1223075" y="548750"/>
            <a:ext cx="72027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Racing Sans One"/>
                <a:ea typeface="Racing Sans One"/>
                <a:cs typeface="Racing Sans One"/>
                <a:sym typeface="Racing Sans One"/>
              </a:rPr>
              <a:t>NON-PROFIT  REDESIGN PROJECT</a:t>
            </a:r>
            <a:endParaRPr sz="3600">
              <a:solidFill>
                <a:schemeClr val="lt1"/>
              </a:solidFill>
              <a:latin typeface="Racing Sans One"/>
              <a:ea typeface="Racing Sans One"/>
              <a:cs typeface="Racing Sans One"/>
              <a:sym typeface="Racing Sans One"/>
            </a:endParaRPr>
          </a:p>
        </p:txBody>
      </p:sp>
      <p:pic>
        <p:nvPicPr>
          <p:cNvPr id="57" name="Google Shape;57;p13"/>
          <p:cNvPicPr preferRelativeResize="0"/>
          <p:nvPr/>
        </p:nvPicPr>
        <p:blipFill>
          <a:blip r:embed="rId3">
            <a:alphaModFix/>
          </a:blip>
          <a:stretch>
            <a:fillRect/>
          </a:stretch>
        </p:blipFill>
        <p:spPr>
          <a:xfrm>
            <a:off x="831475" y="1764679"/>
            <a:ext cx="2230774" cy="1446596"/>
          </a:xfrm>
          <a:prstGeom prst="rect">
            <a:avLst/>
          </a:prstGeom>
          <a:noFill/>
          <a:ln>
            <a:noFill/>
          </a:ln>
        </p:spPr>
      </p:pic>
      <p:pic>
        <p:nvPicPr>
          <p:cNvPr id="58" name="Google Shape;58;p13"/>
          <p:cNvPicPr preferRelativeResize="0"/>
          <p:nvPr/>
        </p:nvPicPr>
        <p:blipFill>
          <a:blip r:embed="rId4">
            <a:alphaModFix/>
          </a:blip>
          <a:stretch>
            <a:fillRect/>
          </a:stretch>
        </p:blipFill>
        <p:spPr>
          <a:xfrm rot="9745910">
            <a:off x="2789611" y="2243477"/>
            <a:ext cx="1836728" cy="656548"/>
          </a:xfrm>
          <a:prstGeom prst="rect">
            <a:avLst/>
          </a:prstGeom>
          <a:noFill/>
          <a:ln>
            <a:noFill/>
          </a:ln>
        </p:spPr>
      </p:pic>
      <p:pic>
        <p:nvPicPr>
          <p:cNvPr id="59" name="Google Shape;59;p13"/>
          <p:cNvPicPr preferRelativeResize="0"/>
          <p:nvPr/>
        </p:nvPicPr>
        <p:blipFill>
          <a:blip r:embed="rId5">
            <a:alphaModFix/>
          </a:blip>
          <a:stretch>
            <a:fillRect/>
          </a:stretch>
        </p:blipFill>
        <p:spPr>
          <a:xfrm>
            <a:off x="1749163" y="3623188"/>
            <a:ext cx="1313075" cy="1313075"/>
          </a:xfrm>
          <a:prstGeom prst="rect">
            <a:avLst/>
          </a:prstGeom>
          <a:noFill/>
          <a:ln>
            <a:noFill/>
          </a:ln>
        </p:spPr>
      </p:pic>
      <p:pic>
        <p:nvPicPr>
          <p:cNvPr id="60" name="Google Shape;60;p13"/>
          <p:cNvPicPr preferRelativeResize="0"/>
          <p:nvPr/>
        </p:nvPicPr>
        <p:blipFill rotWithShape="1">
          <a:blip r:embed="rId6">
            <a:alphaModFix/>
          </a:blip>
          <a:srcRect b="0" l="12326" r="0" t="0"/>
          <a:stretch/>
        </p:blipFill>
        <p:spPr>
          <a:xfrm rot="827296">
            <a:off x="-99819" y="3718147"/>
            <a:ext cx="2093311" cy="829834"/>
          </a:xfrm>
          <a:prstGeom prst="rect">
            <a:avLst/>
          </a:prstGeom>
          <a:noFill/>
          <a:ln>
            <a:noFill/>
          </a:ln>
        </p:spPr>
      </p:pic>
      <p:pic>
        <p:nvPicPr>
          <p:cNvPr id="61" name="Google Shape;61;p13"/>
          <p:cNvPicPr preferRelativeResize="0"/>
          <p:nvPr/>
        </p:nvPicPr>
        <p:blipFill rotWithShape="1">
          <a:blip r:embed="rId7">
            <a:alphaModFix/>
          </a:blip>
          <a:srcRect b="0" l="0" r="0" t="58655"/>
          <a:stretch/>
        </p:blipFill>
        <p:spPr>
          <a:xfrm rot="10800000">
            <a:off x="2820748" y="4542751"/>
            <a:ext cx="2904177" cy="593624"/>
          </a:xfrm>
          <a:prstGeom prst="rect">
            <a:avLst/>
          </a:prstGeom>
          <a:noFill/>
          <a:ln>
            <a:noFill/>
          </a:ln>
        </p:spPr>
      </p:pic>
      <p:pic>
        <p:nvPicPr>
          <p:cNvPr id="62" name="Google Shape;62;p13"/>
          <p:cNvPicPr preferRelativeResize="0"/>
          <p:nvPr/>
        </p:nvPicPr>
        <p:blipFill>
          <a:blip r:embed="rId8">
            <a:alphaModFix/>
          </a:blip>
          <a:stretch>
            <a:fillRect/>
          </a:stretch>
        </p:blipFill>
        <p:spPr>
          <a:xfrm>
            <a:off x="4775850" y="2159750"/>
            <a:ext cx="3985001" cy="823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0" y="519150"/>
            <a:ext cx="9144000" cy="2052600"/>
          </a:xfrm>
          <a:prstGeom prst="rect">
            <a:avLst/>
          </a:prstGeom>
          <a:effectLst>
            <a:reflection blurRad="0" dir="5400000" dist="38100" endA="0" endPos="30000" fadeDir="5400012" kx="0" rotWithShape="0" algn="bl" stPos="0" sy="-100000" ky="0"/>
          </a:effectLst>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741B47"/>
                </a:solidFill>
                <a:latin typeface="Racing Sans One"/>
                <a:ea typeface="Racing Sans One"/>
                <a:cs typeface="Racing Sans One"/>
                <a:sym typeface="Racing Sans One"/>
              </a:rPr>
              <a:t>PROTOTYPING</a:t>
            </a:r>
            <a:endParaRPr sz="6000">
              <a:solidFill>
                <a:srgbClr val="741B47"/>
              </a:solidFill>
              <a:latin typeface="Racing Sans One"/>
              <a:ea typeface="Racing Sans One"/>
              <a:cs typeface="Racing Sans One"/>
              <a:sym typeface="Racing Sans One"/>
            </a:endParaRPr>
          </a:p>
        </p:txBody>
      </p:sp>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2" name="Google Shape;132;p22"/>
          <p:cNvSpPr txBox="1"/>
          <p:nvPr/>
        </p:nvSpPr>
        <p:spPr>
          <a:xfrm>
            <a:off x="4606495" y="4024300"/>
            <a:ext cx="2131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Racing Sans One"/>
                <a:ea typeface="Racing Sans One"/>
                <a:cs typeface="Racing Sans One"/>
                <a:sym typeface="Racing Sans One"/>
                <a:hlinkClick r:id="rId3"/>
              </a:rPr>
              <a:t>Mobile Prototype</a:t>
            </a:r>
            <a:endParaRPr sz="1800">
              <a:solidFill>
                <a:schemeClr val="dk1"/>
              </a:solidFill>
              <a:latin typeface="Racing Sans One"/>
              <a:ea typeface="Racing Sans One"/>
              <a:cs typeface="Racing Sans One"/>
              <a:sym typeface="Racing Sans One"/>
            </a:endParaRPr>
          </a:p>
        </p:txBody>
      </p:sp>
      <p:sp>
        <p:nvSpPr>
          <p:cNvPr id="133" name="Google Shape;133;p22"/>
          <p:cNvSpPr txBox="1"/>
          <p:nvPr/>
        </p:nvSpPr>
        <p:spPr>
          <a:xfrm>
            <a:off x="2041175" y="4024300"/>
            <a:ext cx="2200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Racing Sans One"/>
                <a:ea typeface="Racing Sans One"/>
                <a:cs typeface="Racing Sans One"/>
                <a:sym typeface="Racing Sans One"/>
                <a:hlinkClick r:id="rId4"/>
              </a:rPr>
              <a:t>Desktop Prototype</a:t>
            </a:r>
            <a:endParaRPr sz="1800">
              <a:solidFill>
                <a:schemeClr val="dk1"/>
              </a:solidFill>
              <a:latin typeface="Racing Sans One"/>
              <a:ea typeface="Racing Sans One"/>
              <a:cs typeface="Racing Sans One"/>
              <a:sym typeface="Racing Sans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 name="Google Shape;139;p23"/>
          <p:cNvPicPr preferRelativeResize="0"/>
          <p:nvPr/>
        </p:nvPicPr>
        <p:blipFill rotWithShape="1">
          <a:blip r:embed="rId3">
            <a:alphaModFix/>
          </a:blip>
          <a:srcRect b="1816" l="0" r="0" t="0"/>
          <a:stretch/>
        </p:blipFill>
        <p:spPr>
          <a:xfrm>
            <a:off x="207775" y="0"/>
            <a:ext cx="4801450" cy="5143501"/>
          </a:xfrm>
          <a:prstGeom prst="rect">
            <a:avLst/>
          </a:prstGeom>
          <a:noFill/>
          <a:ln>
            <a:noFill/>
          </a:ln>
        </p:spPr>
      </p:pic>
      <p:sp>
        <p:nvSpPr>
          <p:cNvPr id="140" name="Google Shape;140;p23"/>
          <p:cNvSpPr txBox="1"/>
          <p:nvPr>
            <p:ph type="title"/>
          </p:nvPr>
        </p:nvSpPr>
        <p:spPr>
          <a:xfrm>
            <a:off x="5306425" y="1278900"/>
            <a:ext cx="2993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latin typeface="Racing Sans One"/>
                <a:ea typeface="Racing Sans One"/>
                <a:cs typeface="Racing Sans One"/>
                <a:sym typeface="Racing Sans One"/>
              </a:rPr>
              <a:t>PAPER PROTOTYPES </a:t>
            </a:r>
            <a:endParaRPr sz="2400">
              <a:latin typeface="Racing Sans One"/>
              <a:ea typeface="Racing Sans One"/>
              <a:cs typeface="Racing Sans One"/>
              <a:sym typeface="Racing Sans One"/>
            </a:endParaRPr>
          </a:p>
        </p:txBody>
      </p:sp>
      <p:sp>
        <p:nvSpPr>
          <p:cNvPr id="141" name="Google Shape;141;p23"/>
          <p:cNvSpPr txBox="1"/>
          <p:nvPr/>
        </p:nvSpPr>
        <p:spPr>
          <a:xfrm>
            <a:off x="4513350" y="1851600"/>
            <a:ext cx="4507800" cy="14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cing Sans One"/>
                <a:ea typeface="Racing Sans One"/>
                <a:cs typeface="Racing Sans One"/>
                <a:sym typeface="Racing Sans One"/>
              </a:rPr>
              <a:t>We brainstormed ideas for the new website design and sketched a detailed paper prototype wireframe flow. Our primary objective is to provide users with a more comprehensive and engaging experience.</a:t>
            </a:r>
            <a:endParaRPr>
              <a:solidFill>
                <a:schemeClr val="dk1"/>
              </a:solidFill>
              <a:latin typeface="Racing Sans One"/>
              <a:ea typeface="Racing Sans One"/>
              <a:cs typeface="Racing Sans One"/>
              <a:sym typeface="Racing Sans O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7" name="Google Shape;147;p24"/>
          <p:cNvPicPr preferRelativeResize="0"/>
          <p:nvPr/>
        </p:nvPicPr>
        <p:blipFill>
          <a:blip r:embed="rId3">
            <a:alphaModFix/>
          </a:blip>
          <a:stretch>
            <a:fillRect/>
          </a:stretch>
        </p:blipFill>
        <p:spPr>
          <a:xfrm>
            <a:off x="294425" y="116425"/>
            <a:ext cx="2521626" cy="3323951"/>
          </a:xfrm>
          <a:prstGeom prst="rect">
            <a:avLst/>
          </a:prstGeom>
          <a:noFill/>
          <a:ln>
            <a:noFill/>
          </a:ln>
        </p:spPr>
      </p:pic>
      <p:pic>
        <p:nvPicPr>
          <p:cNvPr id="148" name="Google Shape;148;p24"/>
          <p:cNvPicPr preferRelativeResize="0"/>
          <p:nvPr/>
        </p:nvPicPr>
        <p:blipFill rotWithShape="1">
          <a:blip r:embed="rId4">
            <a:alphaModFix/>
          </a:blip>
          <a:srcRect b="46555" l="0" r="0" t="0"/>
          <a:stretch/>
        </p:blipFill>
        <p:spPr>
          <a:xfrm>
            <a:off x="294425" y="3376897"/>
            <a:ext cx="2521625" cy="1679926"/>
          </a:xfrm>
          <a:prstGeom prst="rect">
            <a:avLst/>
          </a:prstGeom>
          <a:noFill/>
          <a:ln>
            <a:noFill/>
          </a:ln>
        </p:spPr>
      </p:pic>
      <p:sp>
        <p:nvSpPr>
          <p:cNvPr id="149" name="Google Shape;149;p24"/>
          <p:cNvSpPr txBox="1"/>
          <p:nvPr/>
        </p:nvSpPr>
        <p:spPr>
          <a:xfrm>
            <a:off x="3001475" y="116425"/>
            <a:ext cx="5781600" cy="5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acing Sans One"/>
                <a:ea typeface="Racing Sans One"/>
                <a:cs typeface="Racing Sans One"/>
                <a:sym typeface="Racing Sans One"/>
              </a:rPr>
              <a:t>LO-FI PROTOTYPE</a:t>
            </a:r>
            <a:endParaRPr sz="2400">
              <a:latin typeface="Racing Sans One"/>
              <a:ea typeface="Racing Sans One"/>
              <a:cs typeface="Racing Sans One"/>
              <a:sym typeface="Racing Sans One"/>
            </a:endParaRPr>
          </a:p>
        </p:txBody>
      </p:sp>
      <p:pic>
        <p:nvPicPr>
          <p:cNvPr id="150" name="Google Shape;150;p24"/>
          <p:cNvPicPr preferRelativeResize="0"/>
          <p:nvPr/>
        </p:nvPicPr>
        <p:blipFill>
          <a:blip r:embed="rId5">
            <a:alphaModFix/>
          </a:blip>
          <a:stretch>
            <a:fillRect/>
          </a:stretch>
        </p:blipFill>
        <p:spPr>
          <a:xfrm>
            <a:off x="3004762" y="797458"/>
            <a:ext cx="2797612" cy="2635116"/>
          </a:xfrm>
          <a:prstGeom prst="rect">
            <a:avLst/>
          </a:prstGeom>
          <a:noFill/>
          <a:ln>
            <a:noFill/>
          </a:ln>
        </p:spPr>
      </p:pic>
      <p:pic>
        <p:nvPicPr>
          <p:cNvPr id="151" name="Google Shape;151;p24"/>
          <p:cNvPicPr preferRelativeResize="0"/>
          <p:nvPr/>
        </p:nvPicPr>
        <p:blipFill>
          <a:blip r:embed="rId6">
            <a:alphaModFix/>
          </a:blip>
          <a:stretch>
            <a:fillRect/>
          </a:stretch>
        </p:blipFill>
        <p:spPr>
          <a:xfrm>
            <a:off x="5991075" y="797450"/>
            <a:ext cx="2931674" cy="2441124"/>
          </a:xfrm>
          <a:prstGeom prst="rect">
            <a:avLst/>
          </a:prstGeom>
          <a:noFill/>
          <a:ln>
            <a:noFill/>
          </a:ln>
        </p:spPr>
      </p:pic>
      <p:sp>
        <p:nvSpPr>
          <p:cNvPr id="152" name="Google Shape;152;p24"/>
          <p:cNvSpPr txBox="1"/>
          <p:nvPr/>
        </p:nvSpPr>
        <p:spPr>
          <a:xfrm>
            <a:off x="3004775" y="3526500"/>
            <a:ext cx="5899200" cy="13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cing Sans One"/>
                <a:ea typeface="Racing Sans One"/>
                <a:cs typeface="Racing Sans One"/>
                <a:sym typeface="Racing Sans One"/>
              </a:rPr>
              <a:t>With our comprehensive sitemap, innovative ideas, and detailed paper prototypes, we've developed an enhanced low-fidelity prototype for the "Sierra's Race Website." The homepage prominently features Sierra's story, complemented by an engaging gallery and a convenient countdown to the next race located just below the footer.</a:t>
            </a:r>
            <a:endParaRPr>
              <a:solidFill>
                <a:schemeClr val="dk1"/>
              </a:solidFill>
              <a:latin typeface="Racing Sans One"/>
              <a:ea typeface="Racing Sans One"/>
              <a:cs typeface="Racing Sans One"/>
              <a:sym typeface="Racing Sans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0" y="2037988"/>
            <a:ext cx="3403200" cy="98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acing Sans One"/>
                <a:ea typeface="Racing Sans One"/>
                <a:cs typeface="Racing Sans One"/>
                <a:sym typeface="Racing Sans One"/>
              </a:rPr>
              <a:t>HI-FI PROTOTYPES </a:t>
            </a:r>
            <a:endParaRPr sz="2400">
              <a:latin typeface="Racing Sans One"/>
              <a:ea typeface="Racing Sans One"/>
              <a:cs typeface="Racing Sans One"/>
              <a:sym typeface="Racing Sans One"/>
            </a:endParaRPr>
          </a:p>
          <a:p>
            <a:pPr indent="0" lvl="0" marL="0" rtl="0" algn="ctr">
              <a:spcBef>
                <a:spcPts val="0"/>
              </a:spcBef>
              <a:spcAft>
                <a:spcPts val="0"/>
              </a:spcAft>
              <a:buNone/>
            </a:pPr>
            <a:r>
              <a:rPr lang="en" sz="2400">
                <a:latin typeface="Racing Sans One"/>
                <a:ea typeface="Racing Sans One"/>
                <a:cs typeface="Racing Sans One"/>
                <a:sym typeface="Racing Sans One"/>
              </a:rPr>
              <a:t>- DESKTOP 1/2</a:t>
            </a:r>
            <a:endParaRPr sz="2400">
              <a:latin typeface="Racing Sans One"/>
              <a:ea typeface="Racing Sans One"/>
              <a:cs typeface="Racing Sans One"/>
              <a:sym typeface="Racing Sans One"/>
            </a:endParaRPr>
          </a:p>
        </p:txBody>
      </p:sp>
      <p:sp>
        <p:nvSpPr>
          <p:cNvPr id="158" name="Google Shape;15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5"/>
          <p:cNvPicPr preferRelativeResize="0"/>
          <p:nvPr/>
        </p:nvPicPr>
        <p:blipFill rotWithShape="1">
          <a:blip r:embed="rId3">
            <a:alphaModFix/>
          </a:blip>
          <a:srcRect b="50000" l="0" r="0" t="0"/>
          <a:stretch/>
        </p:blipFill>
        <p:spPr>
          <a:xfrm>
            <a:off x="3403200" y="404638"/>
            <a:ext cx="2112541" cy="4652175"/>
          </a:xfrm>
          <a:prstGeom prst="rect">
            <a:avLst/>
          </a:prstGeom>
          <a:noFill/>
          <a:ln>
            <a:noFill/>
          </a:ln>
        </p:spPr>
      </p:pic>
      <p:pic>
        <p:nvPicPr>
          <p:cNvPr id="160" name="Google Shape;160;p25"/>
          <p:cNvPicPr preferRelativeResize="0"/>
          <p:nvPr/>
        </p:nvPicPr>
        <p:blipFill rotWithShape="1">
          <a:blip r:embed="rId4">
            <a:alphaModFix/>
          </a:blip>
          <a:srcRect b="0" l="0" r="0" t="48984"/>
          <a:stretch/>
        </p:blipFill>
        <p:spPr>
          <a:xfrm>
            <a:off x="5636950" y="404650"/>
            <a:ext cx="2070475" cy="4652175"/>
          </a:xfrm>
          <a:prstGeom prst="rect">
            <a:avLst/>
          </a:prstGeom>
          <a:noFill/>
          <a:ln>
            <a:noFill/>
          </a:ln>
        </p:spPr>
      </p:pic>
      <p:sp>
        <p:nvSpPr>
          <p:cNvPr id="161" name="Google Shape;161;p25"/>
          <p:cNvSpPr txBox="1"/>
          <p:nvPr/>
        </p:nvSpPr>
        <p:spPr>
          <a:xfrm>
            <a:off x="4836275" y="-57050"/>
            <a:ext cx="163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acing Sans One"/>
                <a:ea typeface="Racing Sans One"/>
                <a:cs typeface="Racing Sans One"/>
                <a:sym typeface="Racing Sans One"/>
              </a:rPr>
              <a:t>HOMEPAGE</a:t>
            </a:r>
            <a:endParaRPr sz="1800">
              <a:solidFill>
                <a:schemeClr val="dk1"/>
              </a:solidFill>
              <a:latin typeface="Racing Sans One"/>
              <a:ea typeface="Racing Sans One"/>
              <a:cs typeface="Racing Sans One"/>
              <a:sym typeface="Racing Sans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6"/>
          <p:cNvPicPr preferRelativeResize="0"/>
          <p:nvPr/>
        </p:nvPicPr>
        <p:blipFill rotWithShape="1">
          <a:blip r:embed="rId3">
            <a:alphaModFix/>
          </a:blip>
          <a:srcRect b="0" l="0" r="0" t="0"/>
          <a:stretch/>
        </p:blipFill>
        <p:spPr>
          <a:xfrm>
            <a:off x="385575" y="842263"/>
            <a:ext cx="3796720" cy="3820974"/>
          </a:xfrm>
          <a:prstGeom prst="rect">
            <a:avLst/>
          </a:prstGeom>
          <a:noFill/>
          <a:ln>
            <a:noFill/>
          </a:ln>
        </p:spPr>
      </p:pic>
      <p:pic>
        <p:nvPicPr>
          <p:cNvPr id="168" name="Google Shape;168;p26"/>
          <p:cNvPicPr preferRelativeResize="0"/>
          <p:nvPr/>
        </p:nvPicPr>
        <p:blipFill rotWithShape="1">
          <a:blip r:embed="rId4">
            <a:alphaModFix/>
          </a:blip>
          <a:srcRect b="0" l="0" r="0" t="0"/>
          <a:stretch/>
        </p:blipFill>
        <p:spPr>
          <a:xfrm>
            <a:off x="4326225" y="842275"/>
            <a:ext cx="4481833" cy="3820951"/>
          </a:xfrm>
          <a:prstGeom prst="rect">
            <a:avLst/>
          </a:prstGeom>
          <a:noFill/>
          <a:ln>
            <a:noFill/>
          </a:ln>
        </p:spPr>
      </p:pic>
      <p:sp>
        <p:nvSpPr>
          <p:cNvPr id="169" name="Google Shape;169;p26"/>
          <p:cNvSpPr txBox="1"/>
          <p:nvPr>
            <p:ph type="title"/>
          </p:nvPr>
        </p:nvSpPr>
        <p:spPr>
          <a:xfrm>
            <a:off x="1743150" y="179425"/>
            <a:ext cx="565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acing Sans One"/>
                <a:ea typeface="Racing Sans One"/>
                <a:cs typeface="Racing Sans One"/>
                <a:sym typeface="Racing Sans One"/>
              </a:rPr>
              <a:t>HI-FI PROTOTYPES - DESKTOP 2/3</a:t>
            </a:r>
            <a:endParaRPr sz="2400">
              <a:latin typeface="Racing Sans One"/>
              <a:ea typeface="Racing Sans One"/>
              <a:cs typeface="Racing Sans One"/>
              <a:sym typeface="Racing Sans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27"/>
          <p:cNvPicPr preferRelativeResize="0"/>
          <p:nvPr/>
        </p:nvPicPr>
        <p:blipFill rotWithShape="1">
          <a:blip r:embed="rId3">
            <a:alphaModFix/>
          </a:blip>
          <a:srcRect b="0" l="0" r="0" t="0"/>
          <a:stretch/>
        </p:blipFill>
        <p:spPr>
          <a:xfrm>
            <a:off x="471375" y="347250"/>
            <a:ext cx="2650285" cy="4448998"/>
          </a:xfrm>
          <a:prstGeom prst="rect">
            <a:avLst/>
          </a:prstGeom>
          <a:noFill/>
          <a:ln>
            <a:noFill/>
          </a:ln>
        </p:spPr>
      </p:pic>
      <p:sp>
        <p:nvSpPr>
          <p:cNvPr id="176" name="Google Shape;176;p27"/>
          <p:cNvSpPr txBox="1"/>
          <p:nvPr>
            <p:ph type="title"/>
          </p:nvPr>
        </p:nvSpPr>
        <p:spPr>
          <a:xfrm>
            <a:off x="3937638" y="139550"/>
            <a:ext cx="4808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latin typeface="Racing Sans One"/>
                <a:ea typeface="Racing Sans One"/>
                <a:cs typeface="Racing Sans One"/>
                <a:sym typeface="Racing Sans One"/>
              </a:rPr>
              <a:t>HI-FI PROTOTYPES - DESKTOP 3/3</a:t>
            </a:r>
            <a:endParaRPr sz="2400">
              <a:latin typeface="Racing Sans One"/>
              <a:ea typeface="Racing Sans One"/>
              <a:cs typeface="Racing Sans One"/>
              <a:sym typeface="Racing Sans One"/>
            </a:endParaRPr>
          </a:p>
        </p:txBody>
      </p:sp>
      <p:pic>
        <p:nvPicPr>
          <p:cNvPr id="177" name="Google Shape;177;p27"/>
          <p:cNvPicPr preferRelativeResize="0"/>
          <p:nvPr/>
        </p:nvPicPr>
        <p:blipFill>
          <a:blip r:embed="rId4">
            <a:alphaModFix/>
          </a:blip>
          <a:stretch>
            <a:fillRect/>
          </a:stretch>
        </p:blipFill>
        <p:spPr>
          <a:xfrm>
            <a:off x="4095585" y="712250"/>
            <a:ext cx="4492816" cy="4126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28"/>
          <p:cNvPicPr preferRelativeResize="0"/>
          <p:nvPr/>
        </p:nvPicPr>
        <p:blipFill>
          <a:blip r:embed="rId3">
            <a:alphaModFix/>
          </a:blip>
          <a:stretch>
            <a:fillRect/>
          </a:stretch>
        </p:blipFill>
        <p:spPr>
          <a:xfrm>
            <a:off x="0" y="-475512"/>
            <a:ext cx="9144003" cy="60945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29"/>
          <p:cNvSpPr txBox="1"/>
          <p:nvPr>
            <p:ph idx="4294967295" type="title"/>
          </p:nvPr>
        </p:nvSpPr>
        <p:spPr>
          <a:xfrm>
            <a:off x="1865100" y="0"/>
            <a:ext cx="541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acing Sans One"/>
                <a:ea typeface="Racing Sans One"/>
                <a:cs typeface="Racing Sans One"/>
                <a:sym typeface="Racing Sans One"/>
              </a:rPr>
              <a:t>HI-FI PROTOTYPES - MOBILE 1/5</a:t>
            </a:r>
            <a:endParaRPr sz="2400">
              <a:latin typeface="Racing Sans One"/>
              <a:ea typeface="Racing Sans One"/>
              <a:cs typeface="Racing Sans One"/>
              <a:sym typeface="Racing Sans One"/>
            </a:endParaRPr>
          </a:p>
        </p:txBody>
      </p:sp>
      <p:pic>
        <p:nvPicPr>
          <p:cNvPr id="190" name="Google Shape;190;p29"/>
          <p:cNvPicPr preferRelativeResize="0"/>
          <p:nvPr/>
        </p:nvPicPr>
        <p:blipFill>
          <a:blip r:embed="rId3">
            <a:alphaModFix/>
          </a:blip>
          <a:stretch>
            <a:fillRect/>
          </a:stretch>
        </p:blipFill>
        <p:spPr>
          <a:xfrm>
            <a:off x="349925" y="572700"/>
            <a:ext cx="1244475" cy="4570798"/>
          </a:xfrm>
          <a:prstGeom prst="rect">
            <a:avLst/>
          </a:prstGeom>
          <a:noFill/>
          <a:ln>
            <a:noFill/>
          </a:ln>
        </p:spPr>
      </p:pic>
      <p:pic>
        <p:nvPicPr>
          <p:cNvPr id="191" name="Google Shape;191;p29"/>
          <p:cNvPicPr preferRelativeResize="0"/>
          <p:nvPr/>
        </p:nvPicPr>
        <p:blipFill>
          <a:blip r:embed="rId4">
            <a:alphaModFix/>
          </a:blip>
          <a:stretch>
            <a:fillRect/>
          </a:stretch>
        </p:blipFill>
        <p:spPr>
          <a:xfrm>
            <a:off x="1751801" y="572700"/>
            <a:ext cx="1392968" cy="4570801"/>
          </a:xfrm>
          <a:prstGeom prst="rect">
            <a:avLst/>
          </a:prstGeom>
          <a:noFill/>
          <a:ln>
            <a:noFill/>
          </a:ln>
        </p:spPr>
      </p:pic>
      <p:pic>
        <p:nvPicPr>
          <p:cNvPr id="192" name="Google Shape;192;p29"/>
          <p:cNvPicPr preferRelativeResize="0"/>
          <p:nvPr/>
        </p:nvPicPr>
        <p:blipFill>
          <a:blip r:embed="rId5">
            <a:alphaModFix/>
          </a:blip>
          <a:stretch>
            <a:fillRect/>
          </a:stretch>
        </p:blipFill>
        <p:spPr>
          <a:xfrm>
            <a:off x="3360363" y="1112438"/>
            <a:ext cx="1585925" cy="3753575"/>
          </a:xfrm>
          <a:prstGeom prst="rect">
            <a:avLst/>
          </a:prstGeom>
          <a:noFill/>
          <a:ln>
            <a:noFill/>
          </a:ln>
        </p:spPr>
      </p:pic>
      <p:sp>
        <p:nvSpPr>
          <p:cNvPr id="193" name="Google Shape;193;p29"/>
          <p:cNvSpPr txBox="1"/>
          <p:nvPr/>
        </p:nvSpPr>
        <p:spPr>
          <a:xfrm>
            <a:off x="3456875" y="572700"/>
            <a:ext cx="1392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acing Sans One"/>
                <a:ea typeface="Racing Sans One"/>
                <a:cs typeface="Racing Sans One"/>
                <a:sym typeface="Racing Sans One"/>
              </a:rPr>
              <a:t>Home Page</a:t>
            </a:r>
            <a:endParaRPr sz="1800">
              <a:solidFill>
                <a:schemeClr val="dk1"/>
              </a:solidFill>
              <a:latin typeface="Racing Sans One"/>
              <a:ea typeface="Racing Sans One"/>
              <a:cs typeface="Racing Sans One"/>
              <a:sym typeface="Racing Sans One"/>
            </a:endParaRPr>
          </a:p>
        </p:txBody>
      </p:sp>
      <p:sp>
        <p:nvSpPr>
          <p:cNvPr id="194" name="Google Shape;194;p29"/>
          <p:cNvSpPr txBox="1"/>
          <p:nvPr/>
        </p:nvSpPr>
        <p:spPr>
          <a:xfrm>
            <a:off x="6852488" y="604650"/>
            <a:ext cx="10473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acing Sans One"/>
                <a:ea typeface="Racing Sans One"/>
                <a:cs typeface="Racing Sans One"/>
                <a:sym typeface="Racing Sans One"/>
              </a:rPr>
              <a:t>Gallery</a:t>
            </a:r>
            <a:endParaRPr sz="1800">
              <a:solidFill>
                <a:schemeClr val="dk1"/>
              </a:solidFill>
              <a:latin typeface="Racing Sans One"/>
              <a:ea typeface="Racing Sans One"/>
              <a:cs typeface="Racing Sans One"/>
              <a:sym typeface="Racing Sans One"/>
            </a:endParaRPr>
          </a:p>
        </p:txBody>
      </p:sp>
      <p:pic>
        <p:nvPicPr>
          <p:cNvPr id="195" name="Google Shape;195;p29"/>
          <p:cNvPicPr preferRelativeResize="0"/>
          <p:nvPr/>
        </p:nvPicPr>
        <p:blipFill>
          <a:blip r:embed="rId6">
            <a:alphaModFix/>
          </a:blip>
          <a:stretch>
            <a:fillRect/>
          </a:stretch>
        </p:blipFill>
        <p:spPr>
          <a:xfrm>
            <a:off x="6523712" y="1112450"/>
            <a:ext cx="1704875" cy="3753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idx="1" type="subTitle"/>
          </p:nvPr>
        </p:nvSpPr>
        <p:spPr>
          <a:xfrm>
            <a:off x="1405500" y="0"/>
            <a:ext cx="63330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cing Sans One"/>
                <a:ea typeface="Racing Sans One"/>
                <a:cs typeface="Racing Sans One"/>
                <a:sym typeface="Racing Sans One"/>
              </a:rPr>
              <a:t>HI-FI PROTOTYPES - MOBILE 2/5</a:t>
            </a:r>
            <a:endParaRPr>
              <a:solidFill>
                <a:schemeClr val="dk1"/>
              </a:solidFill>
              <a:latin typeface="Racing Sans One"/>
              <a:ea typeface="Racing Sans One"/>
              <a:cs typeface="Racing Sans One"/>
              <a:sym typeface="Racing Sans One"/>
            </a:endParaRPr>
          </a:p>
        </p:txBody>
      </p:sp>
      <p:sp>
        <p:nvSpPr>
          <p:cNvPr id="201" name="Google Shape;20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2" name="Google Shape;202;p30"/>
          <p:cNvSpPr txBox="1"/>
          <p:nvPr/>
        </p:nvSpPr>
        <p:spPr>
          <a:xfrm>
            <a:off x="2480350" y="651600"/>
            <a:ext cx="22797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acing Sans One"/>
                <a:ea typeface="Racing Sans One"/>
                <a:cs typeface="Racing Sans One"/>
                <a:sym typeface="Racing Sans One"/>
              </a:rPr>
              <a:t>Sierra’s Story Page</a:t>
            </a:r>
            <a:endParaRPr sz="1800">
              <a:solidFill>
                <a:schemeClr val="dk1"/>
              </a:solidFill>
              <a:latin typeface="Racing Sans One"/>
              <a:ea typeface="Racing Sans One"/>
              <a:cs typeface="Racing Sans One"/>
              <a:sym typeface="Racing Sans One"/>
            </a:endParaRPr>
          </a:p>
        </p:txBody>
      </p:sp>
      <p:pic>
        <p:nvPicPr>
          <p:cNvPr id="203" name="Google Shape;203;p30"/>
          <p:cNvPicPr preferRelativeResize="0"/>
          <p:nvPr/>
        </p:nvPicPr>
        <p:blipFill>
          <a:blip r:embed="rId3">
            <a:alphaModFix/>
          </a:blip>
          <a:stretch>
            <a:fillRect/>
          </a:stretch>
        </p:blipFill>
        <p:spPr>
          <a:xfrm>
            <a:off x="656125" y="651600"/>
            <a:ext cx="1623128" cy="4491899"/>
          </a:xfrm>
          <a:prstGeom prst="rect">
            <a:avLst/>
          </a:prstGeom>
          <a:noFill/>
          <a:ln>
            <a:noFill/>
          </a:ln>
        </p:spPr>
      </p:pic>
      <p:pic>
        <p:nvPicPr>
          <p:cNvPr id="204" name="Google Shape;204;p30"/>
          <p:cNvPicPr preferRelativeResize="0"/>
          <p:nvPr/>
        </p:nvPicPr>
        <p:blipFill>
          <a:blip r:embed="rId4">
            <a:alphaModFix/>
          </a:blip>
          <a:stretch>
            <a:fillRect/>
          </a:stretch>
        </p:blipFill>
        <p:spPr>
          <a:xfrm>
            <a:off x="2658725" y="1210200"/>
            <a:ext cx="1922942" cy="3721626"/>
          </a:xfrm>
          <a:prstGeom prst="rect">
            <a:avLst/>
          </a:prstGeom>
          <a:noFill/>
          <a:ln>
            <a:noFill/>
          </a:ln>
        </p:spPr>
      </p:pic>
      <p:pic>
        <p:nvPicPr>
          <p:cNvPr id="205" name="Google Shape;205;p30"/>
          <p:cNvPicPr preferRelativeResize="0"/>
          <p:nvPr/>
        </p:nvPicPr>
        <p:blipFill>
          <a:blip r:embed="rId5">
            <a:alphaModFix/>
          </a:blip>
          <a:stretch>
            <a:fillRect/>
          </a:stretch>
        </p:blipFill>
        <p:spPr>
          <a:xfrm>
            <a:off x="6014174" y="651600"/>
            <a:ext cx="1363595" cy="4491900"/>
          </a:xfrm>
          <a:prstGeom prst="rect">
            <a:avLst/>
          </a:prstGeom>
          <a:noFill/>
          <a:ln>
            <a:noFill/>
          </a:ln>
        </p:spPr>
      </p:pic>
      <p:sp>
        <p:nvSpPr>
          <p:cNvPr id="206" name="Google Shape;206;p30"/>
          <p:cNvSpPr txBox="1"/>
          <p:nvPr/>
        </p:nvSpPr>
        <p:spPr>
          <a:xfrm>
            <a:off x="7159300" y="2129550"/>
            <a:ext cx="1757100" cy="4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acing Sans One"/>
                <a:ea typeface="Racing Sans One"/>
                <a:cs typeface="Racing Sans One"/>
                <a:sym typeface="Racing Sans One"/>
              </a:rPr>
              <a:t>Upcoming </a:t>
            </a:r>
            <a:endParaRPr sz="1800">
              <a:solidFill>
                <a:schemeClr val="dk1"/>
              </a:solidFill>
              <a:latin typeface="Racing Sans One"/>
              <a:ea typeface="Racing Sans One"/>
              <a:cs typeface="Racing Sans One"/>
              <a:sym typeface="Racing Sans One"/>
            </a:endParaRPr>
          </a:p>
          <a:p>
            <a:pPr indent="0" lvl="0" marL="0" rtl="0" algn="ctr">
              <a:spcBef>
                <a:spcPts val="0"/>
              </a:spcBef>
              <a:spcAft>
                <a:spcPts val="0"/>
              </a:spcAft>
              <a:buNone/>
            </a:pPr>
            <a:r>
              <a:rPr lang="en" sz="1800">
                <a:solidFill>
                  <a:schemeClr val="dk1"/>
                </a:solidFill>
                <a:latin typeface="Racing Sans One"/>
                <a:ea typeface="Racing Sans One"/>
                <a:cs typeface="Racing Sans One"/>
                <a:sym typeface="Racing Sans One"/>
              </a:rPr>
              <a:t>Events </a:t>
            </a:r>
            <a:endParaRPr sz="1800">
              <a:solidFill>
                <a:schemeClr val="dk1"/>
              </a:solidFill>
              <a:latin typeface="Racing Sans One"/>
              <a:ea typeface="Racing Sans One"/>
              <a:cs typeface="Racing Sans One"/>
              <a:sym typeface="Racing Sans One"/>
            </a:endParaRPr>
          </a:p>
          <a:p>
            <a:pPr indent="0" lvl="0" marL="0" rtl="0" algn="ctr">
              <a:spcBef>
                <a:spcPts val="0"/>
              </a:spcBef>
              <a:spcAft>
                <a:spcPts val="0"/>
              </a:spcAft>
              <a:buNone/>
            </a:pPr>
            <a:r>
              <a:rPr lang="en" sz="1800">
                <a:solidFill>
                  <a:schemeClr val="dk1"/>
                </a:solidFill>
                <a:latin typeface="Racing Sans One"/>
                <a:ea typeface="Racing Sans One"/>
                <a:cs typeface="Racing Sans One"/>
                <a:sym typeface="Racing Sans One"/>
              </a:rPr>
              <a:t>Page</a:t>
            </a:r>
            <a:endParaRPr sz="1800">
              <a:solidFill>
                <a:schemeClr val="dk1"/>
              </a:solidFill>
              <a:latin typeface="Racing Sans One"/>
              <a:ea typeface="Racing Sans One"/>
              <a:cs typeface="Racing Sans One"/>
              <a:sym typeface="Racing Sans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idx="1" type="subTitle"/>
          </p:nvPr>
        </p:nvSpPr>
        <p:spPr>
          <a:xfrm>
            <a:off x="1434600" y="0"/>
            <a:ext cx="6274800" cy="58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cing Sans One"/>
                <a:ea typeface="Racing Sans One"/>
                <a:cs typeface="Racing Sans One"/>
                <a:sym typeface="Racing Sans One"/>
              </a:rPr>
              <a:t>HI-FI PROTOTYPES - MOBILE 3/5</a:t>
            </a:r>
            <a:endParaRPr>
              <a:solidFill>
                <a:schemeClr val="dk1"/>
              </a:solidFill>
              <a:latin typeface="Racing Sans One"/>
              <a:ea typeface="Racing Sans One"/>
              <a:cs typeface="Racing Sans One"/>
              <a:sym typeface="Racing Sans One"/>
            </a:endParaRPr>
          </a:p>
        </p:txBody>
      </p:sp>
      <p:sp>
        <p:nvSpPr>
          <p:cNvPr id="212" name="Google Shape;21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3" name="Google Shape;213;p31"/>
          <p:cNvPicPr preferRelativeResize="0"/>
          <p:nvPr/>
        </p:nvPicPr>
        <p:blipFill>
          <a:blip r:embed="rId3">
            <a:alphaModFix/>
          </a:blip>
          <a:stretch>
            <a:fillRect/>
          </a:stretch>
        </p:blipFill>
        <p:spPr>
          <a:xfrm>
            <a:off x="672374" y="587100"/>
            <a:ext cx="1548520" cy="4556398"/>
          </a:xfrm>
          <a:prstGeom prst="rect">
            <a:avLst/>
          </a:prstGeom>
          <a:noFill/>
          <a:ln>
            <a:noFill/>
          </a:ln>
        </p:spPr>
      </p:pic>
      <p:pic>
        <p:nvPicPr>
          <p:cNvPr id="214" name="Google Shape;214;p31"/>
          <p:cNvPicPr preferRelativeResize="0"/>
          <p:nvPr/>
        </p:nvPicPr>
        <p:blipFill>
          <a:blip r:embed="rId4">
            <a:alphaModFix/>
          </a:blip>
          <a:stretch>
            <a:fillRect/>
          </a:stretch>
        </p:blipFill>
        <p:spPr>
          <a:xfrm>
            <a:off x="2373300" y="1583425"/>
            <a:ext cx="1718650" cy="2563750"/>
          </a:xfrm>
          <a:prstGeom prst="rect">
            <a:avLst/>
          </a:prstGeom>
          <a:noFill/>
          <a:ln>
            <a:noFill/>
          </a:ln>
        </p:spPr>
      </p:pic>
      <p:sp>
        <p:nvSpPr>
          <p:cNvPr id="215" name="Google Shape;215;p31"/>
          <p:cNvSpPr txBox="1"/>
          <p:nvPr/>
        </p:nvSpPr>
        <p:spPr>
          <a:xfrm>
            <a:off x="2373275" y="1058950"/>
            <a:ext cx="17187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acing Sans One"/>
                <a:ea typeface="Racing Sans One"/>
                <a:cs typeface="Racing Sans One"/>
                <a:sym typeface="Racing Sans One"/>
              </a:rPr>
              <a:t>Donate Page</a:t>
            </a:r>
            <a:endParaRPr sz="1800">
              <a:solidFill>
                <a:schemeClr val="dk1"/>
              </a:solidFill>
              <a:latin typeface="Racing Sans One"/>
              <a:ea typeface="Racing Sans One"/>
              <a:cs typeface="Racing Sans One"/>
              <a:sym typeface="Racing Sans One"/>
            </a:endParaRPr>
          </a:p>
        </p:txBody>
      </p:sp>
      <p:pic>
        <p:nvPicPr>
          <p:cNvPr id="216" name="Google Shape;216;p31"/>
          <p:cNvPicPr preferRelativeResize="0"/>
          <p:nvPr/>
        </p:nvPicPr>
        <p:blipFill>
          <a:blip r:embed="rId5">
            <a:alphaModFix/>
          </a:blip>
          <a:stretch>
            <a:fillRect/>
          </a:stretch>
        </p:blipFill>
        <p:spPr>
          <a:xfrm>
            <a:off x="4340163" y="1058950"/>
            <a:ext cx="1826883" cy="3932149"/>
          </a:xfrm>
          <a:prstGeom prst="rect">
            <a:avLst/>
          </a:prstGeom>
          <a:noFill/>
          <a:ln>
            <a:noFill/>
          </a:ln>
        </p:spPr>
      </p:pic>
      <p:sp>
        <p:nvSpPr>
          <p:cNvPr id="217" name="Google Shape;217;p31"/>
          <p:cNvSpPr txBox="1"/>
          <p:nvPr/>
        </p:nvSpPr>
        <p:spPr>
          <a:xfrm>
            <a:off x="4340113" y="638375"/>
            <a:ext cx="18270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acing Sans One"/>
                <a:ea typeface="Racing Sans One"/>
                <a:cs typeface="Racing Sans One"/>
                <a:sym typeface="Racing Sans One"/>
              </a:rPr>
              <a:t>Leaving Page</a:t>
            </a:r>
            <a:endParaRPr sz="1800">
              <a:solidFill>
                <a:schemeClr val="dk1"/>
              </a:solidFill>
              <a:latin typeface="Racing Sans One"/>
              <a:ea typeface="Racing Sans One"/>
              <a:cs typeface="Racing Sans One"/>
              <a:sym typeface="Racing Sans One"/>
            </a:endParaRPr>
          </a:p>
        </p:txBody>
      </p:sp>
      <p:pic>
        <p:nvPicPr>
          <p:cNvPr id="218" name="Google Shape;218;p31"/>
          <p:cNvPicPr preferRelativeResize="0"/>
          <p:nvPr/>
        </p:nvPicPr>
        <p:blipFill>
          <a:blip r:embed="rId6">
            <a:alphaModFix/>
          </a:blip>
          <a:stretch>
            <a:fillRect/>
          </a:stretch>
        </p:blipFill>
        <p:spPr>
          <a:xfrm>
            <a:off x="6479213" y="873863"/>
            <a:ext cx="1401845" cy="4302324"/>
          </a:xfrm>
          <a:prstGeom prst="rect">
            <a:avLst/>
          </a:prstGeom>
          <a:noFill/>
          <a:ln>
            <a:noFill/>
          </a:ln>
        </p:spPr>
      </p:pic>
      <p:sp>
        <p:nvSpPr>
          <p:cNvPr id="219" name="Google Shape;219;p31"/>
          <p:cNvSpPr txBox="1"/>
          <p:nvPr/>
        </p:nvSpPr>
        <p:spPr>
          <a:xfrm>
            <a:off x="7881050" y="2164500"/>
            <a:ext cx="1149600" cy="8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acing Sans One"/>
                <a:ea typeface="Racing Sans One"/>
                <a:cs typeface="Racing Sans One"/>
                <a:sym typeface="Racing Sans One"/>
              </a:rPr>
              <a:t>Leader</a:t>
            </a:r>
            <a:endParaRPr sz="1800">
              <a:solidFill>
                <a:schemeClr val="dk1"/>
              </a:solidFill>
              <a:latin typeface="Racing Sans One"/>
              <a:ea typeface="Racing Sans One"/>
              <a:cs typeface="Racing Sans One"/>
              <a:sym typeface="Racing Sans One"/>
            </a:endParaRPr>
          </a:p>
          <a:p>
            <a:pPr indent="0" lvl="0" marL="0" rtl="0" algn="ctr">
              <a:spcBef>
                <a:spcPts val="0"/>
              </a:spcBef>
              <a:spcAft>
                <a:spcPts val="0"/>
              </a:spcAft>
              <a:buNone/>
            </a:pPr>
            <a:r>
              <a:rPr lang="en" sz="1800">
                <a:solidFill>
                  <a:schemeClr val="dk1"/>
                </a:solidFill>
                <a:latin typeface="Racing Sans One"/>
                <a:ea typeface="Racing Sans One"/>
                <a:cs typeface="Racing Sans One"/>
                <a:sym typeface="Racing Sans One"/>
              </a:rPr>
              <a:t>Board </a:t>
            </a:r>
            <a:endParaRPr sz="1800">
              <a:solidFill>
                <a:schemeClr val="dk1"/>
              </a:solidFill>
              <a:latin typeface="Racing Sans One"/>
              <a:ea typeface="Racing Sans One"/>
              <a:cs typeface="Racing Sans One"/>
              <a:sym typeface="Racing Sans One"/>
            </a:endParaRPr>
          </a:p>
          <a:p>
            <a:pPr indent="0" lvl="0" marL="0" rtl="0" algn="ctr">
              <a:spcBef>
                <a:spcPts val="0"/>
              </a:spcBef>
              <a:spcAft>
                <a:spcPts val="0"/>
              </a:spcAft>
              <a:buNone/>
            </a:pPr>
            <a:r>
              <a:rPr lang="en" sz="1800">
                <a:solidFill>
                  <a:schemeClr val="dk1"/>
                </a:solidFill>
                <a:latin typeface="Racing Sans One"/>
                <a:ea typeface="Racing Sans One"/>
                <a:cs typeface="Racing Sans One"/>
                <a:sym typeface="Racing Sans One"/>
              </a:rPr>
              <a:t>Page</a:t>
            </a:r>
            <a:endParaRPr sz="1800">
              <a:solidFill>
                <a:schemeClr val="dk1"/>
              </a:solidFill>
              <a:latin typeface="Racing Sans One"/>
              <a:ea typeface="Racing Sans One"/>
              <a:cs typeface="Racing Sans One"/>
              <a:sym typeface="Racing Sans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48900" y="1729950"/>
            <a:ext cx="9241800" cy="841800"/>
          </a:xfrm>
          <a:prstGeom prst="rect">
            <a:avLst/>
          </a:prstGeom>
          <a:ln>
            <a:noFill/>
          </a:ln>
          <a:effectLst>
            <a:reflection blurRad="0" dir="5400000" dist="38100" endA="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EA9999"/>
                </a:solidFill>
                <a:latin typeface="Racing Sans One"/>
                <a:ea typeface="Racing Sans One"/>
                <a:cs typeface="Racing Sans One"/>
                <a:sym typeface="Racing Sans One"/>
              </a:rPr>
              <a:t>RESEARCH &amp; IDEATION</a:t>
            </a:r>
            <a:endParaRPr sz="6000">
              <a:solidFill>
                <a:srgbClr val="EA9999"/>
              </a:solidFill>
              <a:latin typeface="Racing Sans One"/>
              <a:ea typeface="Racing Sans One"/>
              <a:cs typeface="Racing Sans One"/>
              <a:sym typeface="Racing Sans One"/>
            </a:endParaRPr>
          </a:p>
        </p:txBody>
      </p:sp>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idx="1" type="subTitle"/>
          </p:nvPr>
        </p:nvSpPr>
        <p:spPr>
          <a:xfrm>
            <a:off x="1399650" y="0"/>
            <a:ext cx="63447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cing Sans One"/>
                <a:ea typeface="Racing Sans One"/>
                <a:cs typeface="Racing Sans One"/>
                <a:sym typeface="Racing Sans One"/>
              </a:rPr>
              <a:t>HI-FI PROTOTYPE - MOBILE 4/5</a:t>
            </a:r>
            <a:endParaRPr>
              <a:solidFill>
                <a:schemeClr val="dk1"/>
              </a:solidFill>
              <a:latin typeface="Racing Sans One"/>
              <a:ea typeface="Racing Sans One"/>
              <a:cs typeface="Racing Sans One"/>
              <a:sym typeface="Racing Sans One"/>
            </a:endParaRPr>
          </a:p>
        </p:txBody>
      </p:sp>
      <p:sp>
        <p:nvSpPr>
          <p:cNvPr id="225" name="Google Shape;22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6" name="Google Shape;226;p32"/>
          <p:cNvPicPr preferRelativeResize="0"/>
          <p:nvPr/>
        </p:nvPicPr>
        <p:blipFill>
          <a:blip r:embed="rId3">
            <a:alphaModFix/>
          </a:blip>
          <a:stretch>
            <a:fillRect/>
          </a:stretch>
        </p:blipFill>
        <p:spPr>
          <a:xfrm>
            <a:off x="1399650" y="546900"/>
            <a:ext cx="1546807" cy="4596600"/>
          </a:xfrm>
          <a:prstGeom prst="rect">
            <a:avLst/>
          </a:prstGeom>
          <a:noFill/>
          <a:ln>
            <a:noFill/>
          </a:ln>
        </p:spPr>
      </p:pic>
      <p:pic>
        <p:nvPicPr>
          <p:cNvPr id="227" name="Google Shape;227;p32"/>
          <p:cNvPicPr preferRelativeResize="0"/>
          <p:nvPr/>
        </p:nvPicPr>
        <p:blipFill>
          <a:blip r:embed="rId4">
            <a:alphaModFix/>
          </a:blip>
          <a:stretch>
            <a:fillRect/>
          </a:stretch>
        </p:blipFill>
        <p:spPr>
          <a:xfrm>
            <a:off x="2949263" y="546900"/>
            <a:ext cx="1414328" cy="4596601"/>
          </a:xfrm>
          <a:prstGeom prst="rect">
            <a:avLst/>
          </a:prstGeom>
          <a:noFill/>
          <a:ln>
            <a:noFill/>
          </a:ln>
        </p:spPr>
      </p:pic>
      <p:sp>
        <p:nvSpPr>
          <p:cNvPr id="228" name="Google Shape;228;p32"/>
          <p:cNvSpPr txBox="1"/>
          <p:nvPr/>
        </p:nvSpPr>
        <p:spPr>
          <a:xfrm>
            <a:off x="46550" y="2106150"/>
            <a:ext cx="16074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acing Sans One"/>
                <a:ea typeface="Racing Sans One"/>
                <a:cs typeface="Racing Sans One"/>
                <a:sym typeface="Racing Sans One"/>
              </a:rPr>
              <a:t>MERCH PAGE </a:t>
            </a:r>
            <a:endParaRPr sz="1800">
              <a:solidFill>
                <a:schemeClr val="dk1"/>
              </a:solidFill>
              <a:latin typeface="Racing Sans One"/>
              <a:ea typeface="Racing Sans One"/>
              <a:cs typeface="Racing Sans One"/>
              <a:sym typeface="Racing Sans One"/>
            </a:endParaRPr>
          </a:p>
        </p:txBody>
      </p:sp>
      <p:pic>
        <p:nvPicPr>
          <p:cNvPr id="229" name="Google Shape;229;p32"/>
          <p:cNvPicPr preferRelativeResize="0"/>
          <p:nvPr/>
        </p:nvPicPr>
        <p:blipFill>
          <a:blip r:embed="rId5">
            <a:alphaModFix/>
          </a:blip>
          <a:stretch>
            <a:fillRect/>
          </a:stretch>
        </p:blipFill>
        <p:spPr>
          <a:xfrm>
            <a:off x="5015325" y="1171012"/>
            <a:ext cx="1263125" cy="2801476"/>
          </a:xfrm>
          <a:prstGeom prst="rect">
            <a:avLst/>
          </a:prstGeom>
          <a:noFill/>
          <a:ln>
            <a:noFill/>
          </a:ln>
        </p:spPr>
      </p:pic>
      <p:pic>
        <p:nvPicPr>
          <p:cNvPr id="230" name="Google Shape;230;p32"/>
          <p:cNvPicPr preferRelativeResize="0"/>
          <p:nvPr/>
        </p:nvPicPr>
        <p:blipFill>
          <a:blip r:embed="rId6">
            <a:alphaModFix/>
          </a:blip>
          <a:stretch>
            <a:fillRect/>
          </a:stretch>
        </p:blipFill>
        <p:spPr>
          <a:xfrm>
            <a:off x="6335675" y="1171000"/>
            <a:ext cx="1351450" cy="3002675"/>
          </a:xfrm>
          <a:prstGeom prst="rect">
            <a:avLst/>
          </a:prstGeom>
          <a:noFill/>
          <a:ln>
            <a:noFill/>
          </a:ln>
        </p:spPr>
      </p:pic>
      <p:pic>
        <p:nvPicPr>
          <p:cNvPr id="231" name="Google Shape;231;p32"/>
          <p:cNvPicPr preferRelativeResize="0"/>
          <p:nvPr/>
        </p:nvPicPr>
        <p:blipFill>
          <a:blip r:embed="rId7">
            <a:alphaModFix/>
          </a:blip>
          <a:stretch>
            <a:fillRect/>
          </a:stretch>
        </p:blipFill>
        <p:spPr>
          <a:xfrm>
            <a:off x="7744354" y="1165996"/>
            <a:ext cx="1351450" cy="3012691"/>
          </a:xfrm>
          <a:prstGeom prst="rect">
            <a:avLst/>
          </a:prstGeom>
          <a:noFill/>
          <a:ln>
            <a:noFill/>
          </a:ln>
        </p:spPr>
      </p:pic>
      <p:sp>
        <p:nvSpPr>
          <p:cNvPr id="232" name="Google Shape;232;p32"/>
          <p:cNvSpPr txBox="1"/>
          <p:nvPr/>
        </p:nvSpPr>
        <p:spPr>
          <a:xfrm>
            <a:off x="5981500" y="712000"/>
            <a:ext cx="20598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acing Sans One"/>
                <a:ea typeface="Racing Sans One"/>
                <a:cs typeface="Racing Sans One"/>
                <a:sym typeface="Racing Sans One"/>
              </a:rPr>
              <a:t>SIGN-UP PART 1</a:t>
            </a:r>
            <a:endParaRPr sz="1800">
              <a:solidFill>
                <a:schemeClr val="dk1"/>
              </a:solidFill>
              <a:latin typeface="Racing Sans One"/>
              <a:ea typeface="Racing Sans One"/>
              <a:cs typeface="Racing Sans One"/>
              <a:sym typeface="Racing Sans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idx="1" type="subTitle"/>
          </p:nvPr>
        </p:nvSpPr>
        <p:spPr>
          <a:xfrm>
            <a:off x="1481100" y="151275"/>
            <a:ext cx="61818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cing Sans One"/>
                <a:ea typeface="Racing Sans One"/>
                <a:cs typeface="Racing Sans One"/>
                <a:sym typeface="Racing Sans One"/>
              </a:rPr>
              <a:t>HI-FI PROTOTYPE - MOBILE 5/5</a:t>
            </a:r>
            <a:endParaRPr>
              <a:solidFill>
                <a:schemeClr val="dk1"/>
              </a:solidFill>
              <a:latin typeface="Racing Sans One"/>
              <a:ea typeface="Racing Sans One"/>
              <a:cs typeface="Racing Sans One"/>
              <a:sym typeface="Racing Sans One"/>
            </a:endParaRPr>
          </a:p>
        </p:txBody>
      </p:sp>
      <p:sp>
        <p:nvSpPr>
          <p:cNvPr id="238" name="Google Shape;23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33"/>
          <p:cNvPicPr preferRelativeResize="0"/>
          <p:nvPr/>
        </p:nvPicPr>
        <p:blipFill>
          <a:blip r:embed="rId3">
            <a:alphaModFix/>
          </a:blip>
          <a:stretch>
            <a:fillRect/>
          </a:stretch>
        </p:blipFill>
        <p:spPr>
          <a:xfrm>
            <a:off x="466600" y="1102525"/>
            <a:ext cx="1782685" cy="3954301"/>
          </a:xfrm>
          <a:prstGeom prst="rect">
            <a:avLst/>
          </a:prstGeom>
          <a:noFill/>
          <a:ln>
            <a:noFill/>
          </a:ln>
        </p:spPr>
      </p:pic>
      <p:pic>
        <p:nvPicPr>
          <p:cNvPr id="240" name="Google Shape;240;p33"/>
          <p:cNvPicPr preferRelativeResize="0"/>
          <p:nvPr/>
        </p:nvPicPr>
        <p:blipFill>
          <a:blip r:embed="rId4">
            <a:alphaModFix/>
          </a:blip>
          <a:stretch>
            <a:fillRect/>
          </a:stretch>
        </p:blipFill>
        <p:spPr>
          <a:xfrm>
            <a:off x="2426900" y="1102525"/>
            <a:ext cx="1832774" cy="3954299"/>
          </a:xfrm>
          <a:prstGeom prst="rect">
            <a:avLst/>
          </a:prstGeom>
          <a:noFill/>
          <a:ln>
            <a:noFill/>
          </a:ln>
        </p:spPr>
      </p:pic>
      <p:pic>
        <p:nvPicPr>
          <p:cNvPr id="241" name="Google Shape;241;p33"/>
          <p:cNvPicPr preferRelativeResize="0"/>
          <p:nvPr/>
        </p:nvPicPr>
        <p:blipFill>
          <a:blip r:embed="rId5">
            <a:alphaModFix/>
          </a:blip>
          <a:stretch>
            <a:fillRect/>
          </a:stretch>
        </p:blipFill>
        <p:spPr>
          <a:xfrm>
            <a:off x="4363000" y="1102525"/>
            <a:ext cx="1832775" cy="3945344"/>
          </a:xfrm>
          <a:prstGeom prst="rect">
            <a:avLst/>
          </a:prstGeom>
          <a:noFill/>
          <a:ln>
            <a:noFill/>
          </a:ln>
        </p:spPr>
      </p:pic>
      <p:sp>
        <p:nvSpPr>
          <p:cNvPr id="242" name="Google Shape;242;p33"/>
          <p:cNvSpPr txBox="1"/>
          <p:nvPr/>
        </p:nvSpPr>
        <p:spPr>
          <a:xfrm>
            <a:off x="6609750" y="2389788"/>
            <a:ext cx="20373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acing Sans One"/>
                <a:ea typeface="Racing Sans One"/>
                <a:cs typeface="Racing Sans One"/>
                <a:sym typeface="Racing Sans One"/>
              </a:rPr>
              <a:t>SIGN-UP PART 2</a:t>
            </a:r>
            <a:endParaRPr sz="1800">
              <a:solidFill>
                <a:schemeClr val="dk1"/>
              </a:solidFill>
              <a:latin typeface="Racing Sans One"/>
              <a:ea typeface="Racing Sans One"/>
              <a:cs typeface="Racing Sans One"/>
              <a:sym typeface="Racing Sans On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8" name="Google Shape;248;p34"/>
          <p:cNvPicPr preferRelativeResize="0"/>
          <p:nvPr/>
        </p:nvPicPr>
        <p:blipFill>
          <a:blip r:embed="rId3">
            <a:alphaModFix/>
          </a:blip>
          <a:stretch>
            <a:fillRect/>
          </a:stretch>
        </p:blipFill>
        <p:spPr>
          <a:xfrm>
            <a:off x="0" y="-959950"/>
            <a:ext cx="9144003" cy="6103443"/>
          </a:xfrm>
          <a:prstGeom prst="rect">
            <a:avLst/>
          </a:prstGeom>
          <a:noFill/>
          <a:ln>
            <a:noFill/>
          </a:ln>
        </p:spPr>
      </p:pic>
      <p:sp>
        <p:nvSpPr>
          <p:cNvPr id="249" name="Google Shape;249;p34"/>
          <p:cNvSpPr txBox="1"/>
          <p:nvPr/>
        </p:nvSpPr>
        <p:spPr>
          <a:xfrm>
            <a:off x="5512050" y="4468800"/>
            <a:ext cx="358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Racing Sans One"/>
                <a:ea typeface="Racing Sans One"/>
                <a:cs typeface="Racing Sans One"/>
                <a:sym typeface="Racing Sans One"/>
                <a:hlinkClick r:id="rId4"/>
              </a:rPr>
              <a:t>Mobile Prototype</a:t>
            </a:r>
            <a:endParaRPr sz="1800">
              <a:solidFill>
                <a:schemeClr val="dk1"/>
              </a:solidFill>
              <a:latin typeface="Racing Sans One"/>
              <a:ea typeface="Racing Sans One"/>
              <a:cs typeface="Racing Sans One"/>
              <a:sym typeface="Racing Sans One"/>
            </a:endParaRPr>
          </a:p>
        </p:txBody>
      </p:sp>
      <p:sp>
        <p:nvSpPr>
          <p:cNvPr id="250" name="Google Shape;250;p34"/>
          <p:cNvSpPr txBox="1"/>
          <p:nvPr/>
        </p:nvSpPr>
        <p:spPr>
          <a:xfrm>
            <a:off x="5506275" y="4075200"/>
            <a:ext cx="3585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Racing Sans One"/>
                <a:ea typeface="Racing Sans One"/>
                <a:cs typeface="Racing Sans One"/>
                <a:sym typeface="Racing Sans One"/>
                <a:hlinkClick r:id="rId5"/>
              </a:rPr>
              <a:t>Desktop Prototype</a:t>
            </a:r>
            <a:endParaRPr sz="1800">
              <a:solidFill>
                <a:schemeClr val="dk1"/>
              </a:solidFill>
              <a:latin typeface="Racing Sans One"/>
              <a:ea typeface="Racing Sans One"/>
              <a:cs typeface="Racing Sans One"/>
              <a:sym typeface="Racing Sans On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54" name="Shape 254"/>
        <p:cNvGrpSpPr/>
        <p:nvPr/>
      </p:nvGrpSpPr>
      <p:grpSpPr>
        <a:xfrm>
          <a:off x="0" y="0"/>
          <a:ext cx="0" cy="0"/>
          <a:chOff x="0" y="0"/>
          <a:chExt cx="0" cy="0"/>
        </a:xfrm>
      </p:grpSpPr>
      <p:sp>
        <p:nvSpPr>
          <p:cNvPr id="255" name="Google Shape;255;p35"/>
          <p:cNvSpPr txBox="1"/>
          <p:nvPr>
            <p:ph type="ctrTitle"/>
          </p:nvPr>
        </p:nvSpPr>
        <p:spPr>
          <a:xfrm>
            <a:off x="311708" y="519150"/>
            <a:ext cx="8520600" cy="2052600"/>
          </a:xfrm>
          <a:prstGeom prst="rect">
            <a:avLst/>
          </a:prstGeom>
          <a:effectLst>
            <a:reflection blurRad="0" dir="5400000" dist="38100" endA="0" endPos="30000" fadeDir="5400012" kx="0" rotWithShape="0" algn="bl" stPos="0" sy="-100000" ky="0"/>
          </a:effectLst>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EA9999"/>
                </a:solidFill>
                <a:latin typeface="Racing Sans One"/>
                <a:ea typeface="Racing Sans One"/>
                <a:cs typeface="Racing Sans One"/>
                <a:sym typeface="Racing Sans One"/>
              </a:rPr>
              <a:t>UI TESTING SLIDES</a:t>
            </a:r>
            <a:endParaRPr sz="6000">
              <a:solidFill>
                <a:srgbClr val="EA9999"/>
              </a:solidFill>
              <a:latin typeface="Racing Sans One"/>
              <a:ea typeface="Racing Sans One"/>
              <a:cs typeface="Racing Sans One"/>
              <a:sym typeface="Racing Sans One"/>
            </a:endParaRPr>
          </a:p>
        </p:txBody>
      </p:sp>
      <p:sp>
        <p:nvSpPr>
          <p:cNvPr id="256" name="Google Shape;25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36"/>
          <p:cNvSpPr txBox="1"/>
          <p:nvPr>
            <p:ph type="title"/>
          </p:nvPr>
        </p:nvSpPr>
        <p:spPr>
          <a:xfrm>
            <a:off x="2883450" y="0"/>
            <a:ext cx="337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cing Sans One"/>
                <a:ea typeface="Racing Sans One"/>
                <a:cs typeface="Racing Sans One"/>
                <a:sym typeface="Racing Sans One"/>
              </a:rPr>
              <a:t>USABILITY TESTING</a:t>
            </a:r>
            <a:endParaRPr>
              <a:latin typeface="Racing Sans One"/>
              <a:ea typeface="Racing Sans One"/>
              <a:cs typeface="Racing Sans One"/>
              <a:sym typeface="Racing Sans One"/>
            </a:endParaRPr>
          </a:p>
        </p:txBody>
      </p:sp>
      <p:pic>
        <p:nvPicPr>
          <p:cNvPr id="263" name="Google Shape;263;p36" title="Kira's Usability Testing.mov">
            <a:hlinkClick r:id="rId4"/>
          </p:cNvPr>
          <p:cNvPicPr preferRelativeResize="0"/>
          <p:nvPr/>
        </p:nvPicPr>
        <p:blipFill>
          <a:blip r:embed="rId5">
            <a:alphaModFix/>
          </a:blip>
          <a:stretch>
            <a:fillRect/>
          </a:stretch>
        </p:blipFill>
        <p:spPr>
          <a:xfrm>
            <a:off x="215425" y="613950"/>
            <a:ext cx="5100101" cy="3915576"/>
          </a:xfrm>
          <a:prstGeom prst="rect">
            <a:avLst/>
          </a:prstGeom>
          <a:noFill/>
          <a:ln>
            <a:noFill/>
          </a:ln>
        </p:spPr>
      </p:pic>
      <p:sp>
        <p:nvSpPr>
          <p:cNvPr id="264" name="Google Shape;264;p36"/>
          <p:cNvSpPr txBox="1"/>
          <p:nvPr/>
        </p:nvSpPr>
        <p:spPr>
          <a:xfrm>
            <a:off x="5480850" y="1495288"/>
            <a:ext cx="3540300" cy="17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741B47"/>
                </a:solidFill>
                <a:latin typeface="Racing Sans One"/>
                <a:ea typeface="Racing Sans One"/>
                <a:cs typeface="Racing Sans One"/>
                <a:sym typeface="Racing Sans One"/>
              </a:rPr>
              <a:t>“The desktop layout is easy to navigate and visually appealing. I particularly love the countdown clock at the top of the page. The effective use of white space enhances the website's hierarchy and readability. The incorporation of pink seamlessly integrates with Sierra's original color scheme, making the design both user-friendly and eye-catching.”</a:t>
            </a:r>
            <a:endParaRPr>
              <a:solidFill>
                <a:srgbClr val="741B47"/>
              </a:solidFill>
              <a:latin typeface="Racing Sans One"/>
              <a:ea typeface="Racing Sans One"/>
              <a:cs typeface="Racing Sans One"/>
              <a:sym typeface="Racing Sans One"/>
            </a:endParaRPr>
          </a:p>
          <a:p>
            <a:pPr indent="0" lvl="0" marL="914400" rtl="0" algn="l">
              <a:spcBef>
                <a:spcPts val="0"/>
              </a:spcBef>
              <a:spcAft>
                <a:spcPts val="0"/>
              </a:spcAft>
              <a:buNone/>
            </a:pPr>
            <a:r>
              <a:t/>
            </a:r>
            <a:endParaRPr>
              <a:solidFill>
                <a:srgbClr val="741B47"/>
              </a:solidFill>
              <a:latin typeface="Racing Sans One"/>
              <a:ea typeface="Racing Sans One"/>
              <a:cs typeface="Racing Sans One"/>
              <a:sym typeface="Racing Sans One"/>
            </a:endParaRPr>
          </a:p>
          <a:p>
            <a:pPr indent="0" lvl="0" marL="914400" rtl="0" algn="l">
              <a:spcBef>
                <a:spcPts val="0"/>
              </a:spcBef>
              <a:spcAft>
                <a:spcPts val="0"/>
              </a:spcAft>
              <a:buNone/>
            </a:pPr>
            <a:r>
              <a:t/>
            </a:r>
            <a:endParaRPr>
              <a:solidFill>
                <a:srgbClr val="741B47"/>
              </a:solidFill>
              <a:latin typeface="Racing Sans One"/>
              <a:ea typeface="Racing Sans One"/>
              <a:cs typeface="Racing Sans One"/>
              <a:sym typeface="Racing Sans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2243400" y="0"/>
            <a:ext cx="465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cing Sans One"/>
                <a:ea typeface="Racing Sans One"/>
                <a:cs typeface="Racing Sans One"/>
                <a:sym typeface="Racing Sans One"/>
              </a:rPr>
              <a:t>USABILITY TESTING PART 2</a:t>
            </a:r>
            <a:endParaRPr>
              <a:latin typeface="Racing Sans One"/>
              <a:ea typeface="Racing Sans One"/>
              <a:cs typeface="Racing Sans One"/>
              <a:sym typeface="Racing Sans One"/>
            </a:endParaRPr>
          </a:p>
        </p:txBody>
      </p:sp>
      <p:sp>
        <p:nvSpPr>
          <p:cNvPr id="270" name="Google Shape;27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37"/>
          <p:cNvSpPr txBox="1"/>
          <p:nvPr>
            <p:ph idx="2" type="body"/>
          </p:nvPr>
        </p:nvSpPr>
        <p:spPr>
          <a:xfrm>
            <a:off x="5311125" y="1021650"/>
            <a:ext cx="2916300" cy="31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741B47"/>
                </a:solidFill>
                <a:latin typeface="Racing Sans One"/>
                <a:ea typeface="Racing Sans One"/>
                <a:cs typeface="Racing Sans One"/>
                <a:sym typeface="Racing Sans One"/>
              </a:rPr>
              <a:t>"The mobile version retains the same vibrant pink aesthetic as the desktop wireframes but has less white space. I appreciate the use of a carousel for images, which reduces visual clutter and improves navigation. While it closely mirrors the desktop layout, there are subtle differences that adapt it for mobile use. However, it could be made a bit more similar to the desktop version." </a:t>
            </a:r>
            <a:endParaRPr>
              <a:solidFill>
                <a:srgbClr val="741B47"/>
              </a:solidFill>
              <a:latin typeface="Racing Sans One"/>
              <a:ea typeface="Racing Sans One"/>
              <a:cs typeface="Racing Sans One"/>
              <a:sym typeface="Racing Sans One"/>
            </a:endParaRPr>
          </a:p>
          <a:p>
            <a:pPr indent="0" lvl="0" marL="0" rtl="0" algn="l">
              <a:spcBef>
                <a:spcPts val="0"/>
              </a:spcBef>
              <a:spcAft>
                <a:spcPts val="0"/>
              </a:spcAft>
              <a:buNone/>
            </a:pPr>
            <a:r>
              <a:t/>
            </a:r>
            <a:endParaRPr>
              <a:solidFill>
                <a:srgbClr val="741B47"/>
              </a:solidFill>
              <a:latin typeface="Racing Sans One"/>
              <a:ea typeface="Racing Sans One"/>
              <a:cs typeface="Racing Sans One"/>
              <a:sym typeface="Racing Sans One"/>
            </a:endParaRPr>
          </a:p>
        </p:txBody>
      </p:sp>
      <p:pic>
        <p:nvPicPr>
          <p:cNvPr id="272" name="Google Shape;272;p37" title="Kira's Mobile Usability Testing.mov">
            <a:hlinkClick r:id="rId4"/>
          </p:cNvPr>
          <p:cNvPicPr preferRelativeResize="0"/>
          <p:nvPr/>
        </p:nvPicPr>
        <p:blipFill>
          <a:blip r:embed="rId5">
            <a:alphaModFix/>
          </a:blip>
          <a:stretch>
            <a:fillRect/>
          </a:stretch>
        </p:blipFill>
        <p:spPr>
          <a:xfrm>
            <a:off x="1569965" y="572688"/>
            <a:ext cx="2803885" cy="4420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76" name="Shape 276"/>
        <p:cNvGrpSpPr/>
        <p:nvPr/>
      </p:nvGrpSpPr>
      <p:grpSpPr>
        <a:xfrm>
          <a:off x="0" y="0"/>
          <a:ext cx="0" cy="0"/>
          <a:chOff x="0" y="0"/>
          <a:chExt cx="0" cy="0"/>
        </a:xfrm>
      </p:grpSpPr>
      <p:sp>
        <p:nvSpPr>
          <p:cNvPr id="277" name="Google Shape;277;p38"/>
          <p:cNvSpPr txBox="1"/>
          <p:nvPr>
            <p:ph type="ctrTitle"/>
          </p:nvPr>
        </p:nvSpPr>
        <p:spPr>
          <a:xfrm>
            <a:off x="311708" y="744575"/>
            <a:ext cx="8520600" cy="2052600"/>
          </a:xfrm>
          <a:prstGeom prst="rect">
            <a:avLst/>
          </a:prstGeom>
          <a:effectLst>
            <a:reflection blurRad="0" dir="5400000" dist="38100" endA="0" endPos="30000" fadeDir="5400012" kx="0" rotWithShape="0" algn="bl" stPos="0" sy="-100000" ky="0"/>
          </a:effectLst>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741B47"/>
                </a:solidFill>
                <a:latin typeface="Racing Sans One"/>
                <a:ea typeface="Racing Sans One"/>
                <a:cs typeface="Racing Sans One"/>
                <a:sym typeface="Racing Sans One"/>
              </a:rPr>
              <a:t>FINAL PROTOTYPE</a:t>
            </a:r>
            <a:endParaRPr sz="6000">
              <a:solidFill>
                <a:srgbClr val="741B47"/>
              </a:solidFill>
              <a:latin typeface="Racing Sans One"/>
              <a:ea typeface="Racing Sans One"/>
              <a:cs typeface="Racing Sans One"/>
              <a:sym typeface="Racing Sans One"/>
            </a:endParaRPr>
          </a:p>
        </p:txBody>
      </p:sp>
      <p:sp>
        <p:nvSpPr>
          <p:cNvPr id="278" name="Google Shape;27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4" name="Google Shape;284;p39"/>
          <p:cNvPicPr preferRelativeResize="0"/>
          <p:nvPr/>
        </p:nvPicPr>
        <p:blipFill>
          <a:blip r:embed="rId4">
            <a:alphaModFix/>
          </a:blip>
          <a:stretch>
            <a:fillRect/>
          </a:stretch>
        </p:blipFill>
        <p:spPr>
          <a:xfrm>
            <a:off x="389650" y="355422"/>
            <a:ext cx="2213274" cy="4432649"/>
          </a:xfrm>
          <a:prstGeom prst="rect">
            <a:avLst/>
          </a:prstGeom>
          <a:noFill/>
          <a:ln>
            <a:noFill/>
          </a:ln>
        </p:spPr>
      </p:pic>
      <p:pic>
        <p:nvPicPr>
          <p:cNvPr id="285" name="Google Shape;285;p39"/>
          <p:cNvPicPr preferRelativeResize="0"/>
          <p:nvPr/>
        </p:nvPicPr>
        <p:blipFill>
          <a:blip r:embed="rId5">
            <a:alphaModFix/>
          </a:blip>
          <a:stretch>
            <a:fillRect/>
          </a:stretch>
        </p:blipFill>
        <p:spPr>
          <a:xfrm>
            <a:off x="7101975" y="98225"/>
            <a:ext cx="1370471" cy="4947024"/>
          </a:xfrm>
          <a:prstGeom prst="rect">
            <a:avLst/>
          </a:prstGeom>
          <a:noFill/>
          <a:ln>
            <a:noFill/>
          </a:ln>
        </p:spPr>
      </p:pic>
      <p:pic>
        <p:nvPicPr>
          <p:cNvPr id="286" name="Google Shape;286;p39"/>
          <p:cNvPicPr preferRelativeResize="0"/>
          <p:nvPr/>
        </p:nvPicPr>
        <p:blipFill>
          <a:blip r:embed="rId6">
            <a:alphaModFix/>
          </a:blip>
          <a:stretch>
            <a:fillRect/>
          </a:stretch>
        </p:blipFill>
        <p:spPr>
          <a:xfrm>
            <a:off x="5400850" y="905251"/>
            <a:ext cx="1514025" cy="3333000"/>
          </a:xfrm>
          <a:prstGeom prst="rect">
            <a:avLst/>
          </a:prstGeom>
          <a:noFill/>
          <a:ln>
            <a:noFill/>
          </a:ln>
        </p:spPr>
      </p:pic>
      <p:pic>
        <p:nvPicPr>
          <p:cNvPr id="287" name="Google Shape;287;p39"/>
          <p:cNvPicPr preferRelativeResize="0"/>
          <p:nvPr/>
        </p:nvPicPr>
        <p:blipFill>
          <a:blip r:embed="rId7">
            <a:alphaModFix/>
          </a:blip>
          <a:stretch>
            <a:fillRect/>
          </a:stretch>
        </p:blipFill>
        <p:spPr>
          <a:xfrm>
            <a:off x="2755325" y="355425"/>
            <a:ext cx="2115526" cy="45595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1" name="Shape 291"/>
        <p:cNvGrpSpPr/>
        <p:nvPr/>
      </p:nvGrpSpPr>
      <p:grpSpPr>
        <a:xfrm>
          <a:off x="0" y="0"/>
          <a:ext cx="0" cy="0"/>
          <a:chOff x="0" y="0"/>
          <a:chExt cx="0" cy="0"/>
        </a:xfrm>
      </p:grpSpPr>
      <p:sp>
        <p:nvSpPr>
          <p:cNvPr id="292" name="Google Shape;292;p40"/>
          <p:cNvSpPr txBox="1"/>
          <p:nvPr>
            <p:ph type="ctrTitle"/>
          </p:nvPr>
        </p:nvSpPr>
        <p:spPr>
          <a:xfrm>
            <a:off x="0" y="744575"/>
            <a:ext cx="9144000" cy="2052600"/>
          </a:xfrm>
          <a:prstGeom prst="rect">
            <a:avLst/>
          </a:prstGeom>
          <a:effectLst>
            <a:reflection blurRad="0" dir="5400000" dist="38100" endA="0" endPos="30000" fadeDir="5400012" kx="0" rotWithShape="0" algn="bl" stPos="0" sy="-100000" ky="0"/>
          </a:effectLst>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EA9999"/>
                </a:solidFill>
                <a:latin typeface="Racing Sans One"/>
                <a:ea typeface="Racing Sans One"/>
                <a:cs typeface="Racing Sans One"/>
                <a:sym typeface="Racing Sans One"/>
              </a:rPr>
              <a:t>IN CONCLUSION…</a:t>
            </a:r>
            <a:endParaRPr sz="6000">
              <a:solidFill>
                <a:srgbClr val="EA9999"/>
              </a:solidFill>
              <a:latin typeface="Racing Sans One"/>
              <a:ea typeface="Racing Sans One"/>
              <a:cs typeface="Racing Sans One"/>
              <a:sym typeface="Racing Sans One"/>
            </a:endParaRPr>
          </a:p>
        </p:txBody>
      </p:sp>
      <p:sp>
        <p:nvSpPr>
          <p:cNvPr id="293" name="Google Shape;29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ctrTitle"/>
          </p:nvPr>
        </p:nvSpPr>
        <p:spPr>
          <a:xfrm>
            <a:off x="253533"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741B47"/>
                </a:solidFill>
                <a:latin typeface="Racing Sans One"/>
                <a:ea typeface="Racing Sans One"/>
                <a:cs typeface="Racing Sans One"/>
                <a:sym typeface="Racing Sans One"/>
              </a:rPr>
              <a:t>The redesign of “Sierra’s Race” website simplifies access to Meningitis information &amp; her story, streamlines donations, and showcases the nonprofit’s offerings in a modern style. Given more time, we would further align the desktop and mobile versions for a comprehensive user experience.</a:t>
            </a:r>
            <a:endParaRPr sz="2400">
              <a:solidFill>
                <a:srgbClr val="741B47"/>
              </a:solidFill>
              <a:latin typeface="Racing Sans One"/>
              <a:ea typeface="Racing Sans One"/>
              <a:cs typeface="Racing Sans One"/>
              <a:sym typeface="Racing Sans One"/>
            </a:endParaRPr>
          </a:p>
        </p:txBody>
      </p:sp>
      <p:sp>
        <p:nvSpPr>
          <p:cNvPr id="299" name="Google Shape;29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 name="Google Shape;74;p15"/>
          <p:cNvPicPr preferRelativeResize="0"/>
          <p:nvPr/>
        </p:nvPicPr>
        <p:blipFill>
          <a:blip r:embed="rId3">
            <a:alphaModFix/>
          </a:blip>
          <a:stretch>
            <a:fillRect/>
          </a:stretch>
        </p:blipFill>
        <p:spPr>
          <a:xfrm>
            <a:off x="164375" y="2577100"/>
            <a:ext cx="4605102" cy="2458795"/>
          </a:xfrm>
          <a:prstGeom prst="rect">
            <a:avLst/>
          </a:prstGeom>
          <a:noFill/>
          <a:ln>
            <a:noFill/>
          </a:ln>
        </p:spPr>
      </p:pic>
      <p:pic>
        <p:nvPicPr>
          <p:cNvPr id="75" name="Google Shape;75;p15"/>
          <p:cNvPicPr preferRelativeResize="0"/>
          <p:nvPr/>
        </p:nvPicPr>
        <p:blipFill>
          <a:blip r:embed="rId4">
            <a:alphaModFix/>
          </a:blip>
          <a:stretch>
            <a:fillRect/>
          </a:stretch>
        </p:blipFill>
        <p:spPr>
          <a:xfrm>
            <a:off x="4769543" y="217650"/>
            <a:ext cx="4190930" cy="2359450"/>
          </a:xfrm>
          <a:prstGeom prst="rect">
            <a:avLst/>
          </a:prstGeom>
          <a:noFill/>
          <a:ln>
            <a:noFill/>
          </a:ln>
        </p:spPr>
      </p:pic>
      <p:sp>
        <p:nvSpPr>
          <p:cNvPr id="76" name="Google Shape;76;p15"/>
          <p:cNvSpPr txBox="1"/>
          <p:nvPr/>
        </p:nvSpPr>
        <p:spPr>
          <a:xfrm>
            <a:off x="164375" y="920075"/>
            <a:ext cx="4298100" cy="954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acing Sans One"/>
              <a:buChar char="★"/>
            </a:pPr>
            <a:r>
              <a:rPr lang="en">
                <a:solidFill>
                  <a:schemeClr val="dk1"/>
                </a:solidFill>
                <a:latin typeface="Racing Sans One"/>
                <a:ea typeface="Racing Sans One"/>
                <a:cs typeface="Racing Sans One"/>
                <a:sym typeface="Racing Sans One"/>
              </a:rPr>
              <a:t>Lack of Visual </a:t>
            </a:r>
            <a:r>
              <a:rPr lang="en">
                <a:solidFill>
                  <a:schemeClr val="dk1"/>
                </a:solidFill>
                <a:latin typeface="Racing Sans One"/>
                <a:ea typeface="Racing Sans One"/>
                <a:cs typeface="Racing Sans One"/>
                <a:sym typeface="Racing Sans One"/>
              </a:rPr>
              <a:t>Hierarchy</a:t>
            </a:r>
            <a:r>
              <a:rPr lang="en">
                <a:solidFill>
                  <a:schemeClr val="dk1"/>
                </a:solidFill>
                <a:latin typeface="Racing Sans One"/>
                <a:ea typeface="Racing Sans One"/>
                <a:cs typeface="Racing Sans One"/>
                <a:sym typeface="Racing Sans One"/>
              </a:rPr>
              <a:t> </a:t>
            </a:r>
            <a:endParaRPr>
              <a:solidFill>
                <a:schemeClr val="dk1"/>
              </a:solidFill>
              <a:latin typeface="Racing Sans One"/>
              <a:ea typeface="Racing Sans One"/>
              <a:cs typeface="Racing Sans One"/>
              <a:sym typeface="Racing Sans One"/>
            </a:endParaRPr>
          </a:p>
          <a:p>
            <a:pPr indent="-317500" lvl="0" marL="457200" rtl="0" algn="l">
              <a:lnSpc>
                <a:spcPct val="115000"/>
              </a:lnSpc>
              <a:spcBef>
                <a:spcPts val="0"/>
              </a:spcBef>
              <a:spcAft>
                <a:spcPts val="0"/>
              </a:spcAft>
              <a:buClr>
                <a:schemeClr val="dk1"/>
              </a:buClr>
              <a:buSzPts val="1400"/>
              <a:buFont typeface="Racing Sans One"/>
              <a:buChar char="★"/>
            </a:pPr>
            <a:r>
              <a:rPr lang="en">
                <a:solidFill>
                  <a:schemeClr val="dk1"/>
                </a:solidFill>
                <a:latin typeface="Racing Sans One"/>
                <a:ea typeface="Racing Sans One"/>
                <a:cs typeface="Racing Sans One"/>
                <a:sym typeface="Racing Sans One"/>
              </a:rPr>
              <a:t>Scattered Information</a:t>
            </a:r>
            <a:endParaRPr>
              <a:solidFill>
                <a:schemeClr val="dk1"/>
              </a:solidFill>
              <a:latin typeface="Racing Sans One"/>
              <a:ea typeface="Racing Sans One"/>
              <a:cs typeface="Racing Sans One"/>
              <a:sym typeface="Racing Sans One"/>
            </a:endParaRPr>
          </a:p>
          <a:p>
            <a:pPr indent="-317500" lvl="0" marL="457200" rtl="0" algn="l">
              <a:lnSpc>
                <a:spcPct val="115000"/>
              </a:lnSpc>
              <a:spcBef>
                <a:spcPts val="0"/>
              </a:spcBef>
              <a:spcAft>
                <a:spcPts val="0"/>
              </a:spcAft>
              <a:buClr>
                <a:schemeClr val="dk1"/>
              </a:buClr>
              <a:buSzPts val="1400"/>
              <a:buFont typeface="Racing Sans One"/>
              <a:buChar char="★"/>
            </a:pPr>
            <a:r>
              <a:rPr lang="en">
                <a:solidFill>
                  <a:schemeClr val="dk1"/>
                </a:solidFill>
                <a:latin typeface="Racing Sans One"/>
                <a:ea typeface="Racing Sans One"/>
                <a:cs typeface="Racing Sans One"/>
                <a:sym typeface="Racing Sans One"/>
              </a:rPr>
              <a:t>Aesthetic and Navigation Problems</a:t>
            </a:r>
            <a:endParaRPr>
              <a:solidFill>
                <a:schemeClr val="dk1"/>
              </a:solidFill>
              <a:latin typeface="Racing Sans One"/>
              <a:ea typeface="Racing Sans One"/>
              <a:cs typeface="Racing Sans One"/>
              <a:sym typeface="Racing Sans One"/>
            </a:endParaRPr>
          </a:p>
        </p:txBody>
      </p:sp>
      <p:sp>
        <p:nvSpPr>
          <p:cNvPr id="77" name="Google Shape;77;p15"/>
          <p:cNvSpPr txBox="1"/>
          <p:nvPr/>
        </p:nvSpPr>
        <p:spPr>
          <a:xfrm>
            <a:off x="343300" y="114425"/>
            <a:ext cx="685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rgbClr val="CE617C"/>
                </a:solidFill>
                <a:latin typeface="Racing Sans One"/>
                <a:ea typeface="Racing Sans One"/>
                <a:cs typeface="Racing Sans One"/>
                <a:sym typeface="Racing Sans One"/>
              </a:rPr>
              <a:t>Key Issues</a:t>
            </a:r>
            <a:endParaRPr sz="3600">
              <a:solidFill>
                <a:srgbClr val="CE617C"/>
              </a:solidFill>
              <a:latin typeface="Racing Sans One"/>
              <a:ea typeface="Racing Sans One"/>
              <a:cs typeface="Racing Sans One"/>
              <a:sym typeface="Racing Sans One"/>
            </a:endParaRPr>
          </a:p>
        </p:txBody>
      </p:sp>
      <p:pic>
        <p:nvPicPr>
          <p:cNvPr id="78" name="Google Shape;78;p15"/>
          <p:cNvPicPr preferRelativeResize="0"/>
          <p:nvPr/>
        </p:nvPicPr>
        <p:blipFill>
          <a:blip r:embed="rId5">
            <a:alphaModFix/>
          </a:blip>
          <a:stretch>
            <a:fillRect/>
          </a:stretch>
        </p:blipFill>
        <p:spPr>
          <a:xfrm>
            <a:off x="4769550" y="2743950"/>
            <a:ext cx="4190924" cy="2294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03" name="Shape 303"/>
        <p:cNvGrpSpPr/>
        <p:nvPr/>
      </p:nvGrpSpPr>
      <p:grpSpPr>
        <a:xfrm>
          <a:off x="0" y="0"/>
          <a:ext cx="0" cy="0"/>
          <a:chOff x="0" y="0"/>
          <a:chExt cx="0" cy="0"/>
        </a:xfrm>
      </p:grpSpPr>
      <p:sp>
        <p:nvSpPr>
          <p:cNvPr id="304" name="Google Shape;304;p42"/>
          <p:cNvSpPr txBox="1"/>
          <p:nvPr>
            <p:ph type="title"/>
          </p:nvPr>
        </p:nvSpPr>
        <p:spPr>
          <a:xfrm>
            <a:off x="311700" y="445025"/>
            <a:ext cx="308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cing Sans One"/>
                <a:ea typeface="Racing Sans One"/>
                <a:cs typeface="Racing Sans One"/>
                <a:sym typeface="Racing Sans One"/>
              </a:rPr>
              <a:t>Moving Forward</a:t>
            </a:r>
            <a:endParaRPr>
              <a:latin typeface="Racing Sans One"/>
              <a:ea typeface="Racing Sans One"/>
              <a:cs typeface="Racing Sans One"/>
              <a:sym typeface="Racing Sans One"/>
            </a:endParaRPr>
          </a:p>
        </p:txBody>
      </p:sp>
      <p:sp>
        <p:nvSpPr>
          <p:cNvPr id="305" name="Google Shape;30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acing Sans One"/>
              <a:buChar char="●"/>
            </a:pPr>
            <a:r>
              <a:rPr lang="en">
                <a:solidFill>
                  <a:srgbClr val="000000"/>
                </a:solidFill>
                <a:latin typeface="Racing Sans One"/>
                <a:ea typeface="Racing Sans One"/>
                <a:cs typeface="Racing Sans One"/>
                <a:sym typeface="Racing Sans One"/>
              </a:rPr>
              <a:t>We look forward to more user testing to </a:t>
            </a:r>
            <a:r>
              <a:rPr lang="en">
                <a:solidFill>
                  <a:srgbClr val="000000"/>
                </a:solidFill>
                <a:latin typeface="Racing Sans One"/>
                <a:ea typeface="Racing Sans One"/>
                <a:cs typeface="Racing Sans One"/>
                <a:sym typeface="Racing Sans One"/>
              </a:rPr>
              <a:t>verify</a:t>
            </a:r>
            <a:r>
              <a:rPr lang="en">
                <a:solidFill>
                  <a:srgbClr val="000000"/>
                </a:solidFill>
                <a:latin typeface="Racing Sans One"/>
                <a:ea typeface="Racing Sans One"/>
                <a:cs typeface="Racing Sans One"/>
                <a:sym typeface="Racing Sans One"/>
              </a:rPr>
              <a:t> design </a:t>
            </a:r>
            <a:r>
              <a:rPr lang="en">
                <a:solidFill>
                  <a:srgbClr val="000000"/>
                </a:solidFill>
                <a:latin typeface="Racing Sans One"/>
                <a:ea typeface="Racing Sans One"/>
                <a:cs typeface="Racing Sans One"/>
                <a:sym typeface="Racing Sans One"/>
              </a:rPr>
              <a:t>decisions</a:t>
            </a:r>
            <a:endParaRPr>
              <a:solidFill>
                <a:srgbClr val="000000"/>
              </a:solidFill>
              <a:latin typeface="Racing Sans One"/>
              <a:ea typeface="Racing Sans One"/>
              <a:cs typeface="Racing Sans One"/>
              <a:sym typeface="Racing Sans One"/>
            </a:endParaRPr>
          </a:p>
          <a:p>
            <a:pPr indent="-342900" lvl="0" marL="457200" rtl="0" algn="l">
              <a:spcBef>
                <a:spcPts val="0"/>
              </a:spcBef>
              <a:spcAft>
                <a:spcPts val="0"/>
              </a:spcAft>
              <a:buClr>
                <a:srgbClr val="000000"/>
              </a:buClr>
              <a:buSzPts val="1800"/>
              <a:buFont typeface="Racing Sans One"/>
              <a:buChar char="●"/>
            </a:pPr>
            <a:r>
              <a:rPr lang="en">
                <a:solidFill>
                  <a:srgbClr val="000000"/>
                </a:solidFill>
                <a:latin typeface="Racing Sans One"/>
                <a:ea typeface="Racing Sans One"/>
                <a:cs typeface="Racing Sans One"/>
                <a:sym typeface="Racing Sans One"/>
              </a:rPr>
              <a:t>Hearing feedback from Stakeholders</a:t>
            </a:r>
            <a:endParaRPr>
              <a:solidFill>
                <a:srgbClr val="000000"/>
              </a:solidFill>
              <a:latin typeface="Racing Sans One"/>
              <a:ea typeface="Racing Sans One"/>
              <a:cs typeface="Racing Sans One"/>
              <a:sym typeface="Racing Sans One"/>
            </a:endParaRPr>
          </a:p>
          <a:p>
            <a:pPr indent="-342900" lvl="0" marL="457200" rtl="0" algn="l">
              <a:spcBef>
                <a:spcPts val="0"/>
              </a:spcBef>
              <a:spcAft>
                <a:spcPts val="0"/>
              </a:spcAft>
              <a:buClr>
                <a:srgbClr val="000000"/>
              </a:buClr>
              <a:buSzPts val="1800"/>
              <a:buFont typeface="Racing Sans One"/>
              <a:buChar char="●"/>
            </a:pPr>
            <a:r>
              <a:rPr lang="en">
                <a:solidFill>
                  <a:srgbClr val="000000"/>
                </a:solidFill>
                <a:latin typeface="Racing Sans One"/>
                <a:ea typeface="Racing Sans One"/>
                <a:cs typeface="Racing Sans One"/>
                <a:sym typeface="Racing Sans One"/>
              </a:rPr>
              <a:t>Improving the gallery &amp; mobile version</a:t>
            </a:r>
            <a:endParaRPr>
              <a:solidFill>
                <a:srgbClr val="000000"/>
              </a:solidFill>
              <a:latin typeface="Racing Sans One"/>
              <a:ea typeface="Racing Sans One"/>
              <a:cs typeface="Racing Sans One"/>
              <a:sym typeface="Racing Sans One"/>
            </a:endParaRPr>
          </a:p>
          <a:p>
            <a:pPr indent="-342900" lvl="0" marL="457200" rtl="0" algn="l">
              <a:spcBef>
                <a:spcPts val="0"/>
              </a:spcBef>
              <a:spcAft>
                <a:spcPts val="0"/>
              </a:spcAft>
              <a:buClr>
                <a:srgbClr val="000000"/>
              </a:buClr>
              <a:buSzPts val="1800"/>
              <a:buFont typeface="Racing Sans One"/>
              <a:buChar char="●"/>
            </a:pPr>
            <a:r>
              <a:rPr lang="en">
                <a:solidFill>
                  <a:srgbClr val="000000"/>
                </a:solidFill>
                <a:latin typeface="Racing Sans One"/>
                <a:ea typeface="Racing Sans One"/>
                <a:cs typeface="Racing Sans One"/>
                <a:sym typeface="Racing Sans One"/>
              </a:rPr>
              <a:t>Reach out to Sierra’s Family for their personal opinion!</a:t>
            </a:r>
            <a:endParaRPr>
              <a:solidFill>
                <a:srgbClr val="000000"/>
              </a:solidFill>
              <a:latin typeface="Racing Sans One"/>
              <a:ea typeface="Racing Sans One"/>
              <a:cs typeface="Racing Sans One"/>
              <a:sym typeface="Racing Sans One"/>
            </a:endParaRPr>
          </a:p>
        </p:txBody>
      </p:sp>
      <p:sp>
        <p:nvSpPr>
          <p:cNvPr id="306" name="Google Shape;30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10" name="Shape 310"/>
        <p:cNvGrpSpPr/>
        <p:nvPr/>
      </p:nvGrpSpPr>
      <p:grpSpPr>
        <a:xfrm>
          <a:off x="0" y="0"/>
          <a:ext cx="0" cy="0"/>
          <a:chOff x="0" y="0"/>
          <a:chExt cx="0" cy="0"/>
        </a:xfrm>
      </p:grpSpPr>
      <p:sp>
        <p:nvSpPr>
          <p:cNvPr id="311" name="Google Shape;311;p43"/>
          <p:cNvSpPr txBox="1"/>
          <p:nvPr>
            <p:ph type="ctrTitle"/>
          </p:nvPr>
        </p:nvSpPr>
        <p:spPr>
          <a:xfrm>
            <a:off x="311700" y="826225"/>
            <a:ext cx="8520600" cy="102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A9999"/>
                </a:solidFill>
                <a:latin typeface="Racing Sans One"/>
                <a:ea typeface="Racing Sans One"/>
                <a:cs typeface="Racing Sans One"/>
                <a:sym typeface="Racing Sans One"/>
              </a:rPr>
              <a:t>Thank You for Your Time!</a:t>
            </a:r>
            <a:endParaRPr>
              <a:solidFill>
                <a:srgbClr val="EA9999"/>
              </a:solidFill>
              <a:latin typeface="Racing Sans One"/>
              <a:ea typeface="Racing Sans One"/>
              <a:cs typeface="Racing Sans One"/>
              <a:sym typeface="Racing Sans One"/>
            </a:endParaRPr>
          </a:p>
        </p:txBody>
      </p:sp>
      <p:sp>
        <p:nvSpPr>
          <p:cNvPr id="312" name="Google Shape;31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43" title="Kiss GIF (Provided by Tenor)"/>
          <p:cNvPicPr preferRelativeResize="0"/>
          <p:nvPr/>
        </p:nvPicPr>
        <p:blipFill>
          <a:blip r:embed="rId3">
            <a:alphaModFix/>
          </a:blip>
          <a:stretch>
            <a:fillRect/>
          </a:stretch>
        </p:blipFill>
        <p:spPr>
          <a:xfrm>
            <a:off x="3355875" y="2132575"/>
            <a:ext cx="2432247" cy="204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Forms response chart. Question title: Which would be your top priority? Select all that apply. . Number of responses: 16 responses." id="84" name="Google Shape;84;p16" title="Which would be your top priority? Select all that apply. "/>
          <p:cNvPicPr preferRelativeResize="0"/>
          <p:nvPr/>
        </p:nvPicPr>
        <p:blipFill>
          <a:blip r:embed="rId3">
            <a:alphaModFix/>
          </a:blip>
          <a:stretch>
            <a:fillRect/>
          </a:stretch>
        </p:blipFill>
        <p:spPr>
          <a:xfrm>
            <a:off x="159300" y="983173"/>
            <a:ext cx="6680448" cy="3177149"/>
          </a:xfrm>
          <a:prstGeom prst="rect">
            <a:avLst/>
          </a:prstGeom>
          <a:noFill/>
          <a:ln>
            <a:noFill/>
          </a:ln>
        </p:spPr>
      </p:pic>
      <p:sp>
        <p:nvSpPr>
          <p:cNvPr id="85" name="Google Shape;85;p16"/>
          <p:cNvSpPr txBox="1"/>
          <p:nvPr/>
        </p:nvSpPr>
        <p:spPr>
          <a:xfrm>
            <a:off x="6642075" y="746350"/>
            <a:ext cx="250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86" name="Google Shape;86;p16"/>
          <p:cNvSpPr txBox="1"/>
          <p:nvPr/>
        </p:nvSpPr>
        <p:spPr>
          <a:xfrm>
            <a:off x="6547150" y="1562025"/>
            <a:ext cx="2421900" cy="259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Racing Sans One"/>
                <a:ea typeface="Racing Sans One"/>
                <a:cs typeface="Racing Sans One"/>
                <a:sym typeface="Racing Sans One"/>
              </a:rPr>
              <a:t>We noticed that navigating to Sierra's story on the original website was not straightforward. Therefore, in the redesign, we made sure that users can easily find and access her story</a:t>
            </a:r>
            <a:endParaRPr>
              <a:solidFill>
                <a:schemeClr val="dk1"/>
              </a:solidFill>
              <a:latin typeface="Racing Sans One"/>
              <a:ea typeface="Racing Sans One"/>
              <a:cs typeface="Racing Sans One"/>
              <a:sym typeface="Racing Sans One"/>
            </a:endParaRPr>
          </a:p>
          <a:p>
            <a:pPr indent="0" lvl="0" marL="0" rtl="0" algn="l">
              <a:spcBef>
                <a:spcPts val="1200"/>
              </a:spcBef>
              <a:spcAft>
                <a:spcPts val="0"/>
              </a:spcAft>
              <a:buNone/>
            </a:pPr>
            <a:r>
              <a:t/>
            </a:r>
            <a:endParaRPr sz="1800">
              <a:solidFill>
                <a:schemeClr val="dk1"/>
              </a:solidFill>
              <a:latin typeface="Racing Sans One"/>
              <a:ea typeface="Racing Sans One"/>
              <a:cs typeface="Racing Sans One"/>
              <a:sym typeface="Racing Sans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2" name="Google Shape;92;p17"/>
          <p:cNvPicPr preferRelativeResize="0"/>
          <p:nvPr/>
        </p:nvPicPr>
        <p:blipFill>
          <a:blip r:embed="rId3">
            <a:alphaModFix/>
          </a:blip>
          <a:stretch>
            <a:fillRect/>
          </a:stretch>
        </p:blipFill>
        <p:spPr>
          <a:xfrm>
            <a:off x="162550" y="221150"/>
            <a:ext cx="4201752" cy="2757149"/>
          </a:xfrm>
          <a:prstGeom prst="rect">
            <a:avLst/>
          </a:prstGeom>
          <a:noFill/>
          <a:ln>
            <a:noFill/>
          </a:ln>
        </p:spPr>
      </p:pic>
      <p:sp>
        <p:nvSpPr>
          <p:cNvPr id="93" name="Google Shape;93;p17"/>
          <p:cNvSpPr txBox="1"/>
          <p:nvPr/>
        </p:nvSpPr>
        <p:spPr>
          <a:xfrm>
            <a:off x="2137150" y="3126925"/>
            <a:ext cx="4476600" cy="192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Racing Sans One"/>
                <a:ea typeface="Racing Sans One"/>
                <a:cs typeface="Racing Sans One"/>
                <a:sym typeface="Racing Sans One"/>
              </a:rPr>
              <a:t>Based on our affinity diagram from user interviews, we organized the main points into an 'I Like, I Wish, What If' matrix to better understand our focus areas for the redesign process. Fortunately, there weren't many positive comments about the current website, giving us significant opportunities for improvement.</a:t>
            </a:r>
            <a:endParaRPr>
              <a:solidFill>
                <a:schemeClr val="dk1"/>
              </a:solidFill>
              <a:latin typeface="Racing Sans One"/>
              <a:ea typeface="Racing Sans One"/>
              <a:cs typeface="Racing Sans One"/>
              <a:sym typeface="Racing Sans One"/>
            </a:endParaRPr>
          </a:p>
          <a:p>
            <a:pPr indent="0" lvl="0" marL="0" rtl="0" algn="r">
              <a:spcBef>
                <a:spcPts val="0"/>
              </a:spcBef>
              <a:spcAft>
                <a:spcPts val="0"/>
              </a:spcAft>
              <a:buNone/>
            </a:pPr>
            <a:r>
              <a:t/>
            </a:r>
            <a:endParaRPr>
              <a:solidFill>
                <a:schemeClr val="dk1"/>
              </a:solidFill>
              <a:latin typeface="Comfortaa"/>
              <a:ea typeface="Comfortaa"/>
              <a:cs typeface="Comfortaa"/>
              <a:sym typeface="Comfortaa"/>
            </a:endParaRPr>
          </a:p>
        </p:txBody>
      </p:sp>
      <p:pic>
        <p:nvPicPr>
          <p:cNvPr id="94" name="Google Shape;94;p17"/>
          <p:cNvPicPr preferRelativeResize="0"/>
          <p:nvPr/>
        </p:nvPicPr>
        <p:blipFill>
          <a:blip r:embed="rId4">
            <a:alphaModFix/>
          </a:blip>
          <a:stretch>
            <a:fillRect/>
          </a:stretch>
        </p:blipFill>
        <p:spPr>
          <a:xfrm>
            <a:off x="4639150" y="221150"/>
            <a:ext cx="4494675" cy="275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8" name="Shape 98"/>
        <p:cNvGrpSpPr/>
        <p:nvPr/>
      </p:nvGrpSpPr>
      <p:grpSpPr>
        <a:xfrm>
          <a:off x="0" y="0"/>
          <a:ext cx="0" cy="0"/>
          <a:chOff x="0" y="0"/>
          <a:chExt cx="0" cy="0"/>
        </a:xfrm>
      </p:grpSpPr>
      <p:sp>
        <p:nvSpPr>
          <p:cNvPr id="99" name="Google Shape;99;p18"/>
          <p:cNvSpPr txBox="1"/>
          <p:nvPr>
            <p:ph type="ctrTitle"/>
          </p:nvPr>
        </p:nvSpPr>
        <p:spPr>
          <a:xfrm>
            <a:off x="0" y="951100"/>
            <a:ext cx="9144000" cy="2052600"/>
          </a:xfrm>
          <a:prstGeom prst="rect">
            <a:avLst/>
          </a:prstGeom>
          <a:effectLst>
            <a:reflection blurRad="0" dir="5400000" dist="38100" endA="0" endPos="30000" fadeDir="5400012" kx="0" rotWithShape="0" algn="bl" stA="90000" stPos="0" sy="-100000" ky="0"/>
          </a:effectLst>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EA9999"/>
                </a:solidFill>
                <a:latin typeface="Racing Sans One"/>
                <a:ea typeface="Racing Sans One"/>
                <a:cs typeface="Racing Sans One"/>
                <a:sym typeface="Racing Sans One"/>
              </a:rPr>
              <a:t>IDEATION &amp; BRAINSTORMING </a:t>
            </a:r>
            <a:endParaRPr sz="6000">
              <a:solidFill>
                <a:srgbClr val="EA9999"/>
              </a:solidFill>
              <a:latin typeface="Racing Sans One"/>
              <a:ea typeface="Racing Sans One"/>
              <a:cs typeface="Racing Sans One"/>
              <a:sym typeface="Racing Sans One"/>
            </a:endParaRPr>
          </a:p>
        </p:txBody>
      </p:sp>
      <p:sp>
        <p:nvSpPr>
          <p:cNvPr id="100" name="Google Shape;10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9"/>
          <p:cNvPicPr preferRelativeResize="0"/>
          <p:nvPr/>
        </p:nvPicPr>
        <p:blipFill>
          <a:blip r:embed="rId3">
            <a:alphaModFix/>
          </a:blip>
          <a:stretch>
            <a:fillRect/>
          </a:stretch>
        </p:blipFill>
        <p:spPr>
          <a:xfrm>
            <a:off x="-12" y="1713175"/>
            <a:ext cx="4088200" cy="3430325"/>
          </a:xfrm>
          <a:prstGeom prst="rect">
            <a:avLst/>
          </a:prstGeom>
          <a:noFill/>
          <a:ln cap="flat" cmpd="sng" w="9525">
            <a:solidFill>
              <a:schemeClr val="lt1"/>
            </a:solidFill>
            <a:prstDash val="solid"/>
            <a:round/>
            <a:headEnd len="sm" w="sm" type="none"/>
            <a:tailEnd len="sm" w="sm" type="none"/>
          </a:ln>
        </p:spPr>
      </p:pic>
      <p:sp>
        <p:nvSpPr>
          <p:cNvPr id="107" name="Google Shape;107;p19"/>
          <p:cNvSpPr/>
          <p:nvPr/>
        </p:nvSpPr>
        <p:spPr>
          <a:xfrm>
            <a:off x="3926125" y="2485525"/>
            <a:ext cx="476700" cy="83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8" name="Google Shape;108;p19"/>
          <p:cNvPicPr preferRelativeResize="0"/>
          <p:nvPr/>
        </p:nvPicPr>
        <p:blipFill>
          <a:blip r:embed="rId4">
            <a:alphaModFix/>
          </a:blip>
          <a:stretch>
            <a:fillRect/>
          </a:stretch>
        </p:blipFill>
        <p:spPr>
          <a:xfrm>
            <a:off x="4402813" y="2655825"/>
            <a:ext cx="4436374" cy="2328929"/>
          </a:xfrm>
          <a:prstGeom prst="rect">
            <a:avLst/>
          </a:prstGeom>
          <a:noFill/>
          <a:ln>
            <a:noFill/>
          </a:ln>
        </p:spPr>
      </p:pic>
      <p:sp>
        <p:nvSpPr>
          <p:cNvPr id="109" name="Google Shape;109;p19"/>
          <p:cNvSpPr txBox="1"/>
          <p:nvPr/>
        </p:nvSpPr>
        <p:spPr>
          <a:xfrm>
            <a:off x="4572000" y="865338"/>
            <a:ext cx="4605900" cy="17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cing Sans One"/>
                <a:ea typeface="Racing Sans One"/>
                <a:cs typeface="Racing Sans One"/>
                <a:sym typeface="Racing Sans One"/>
              </a:rPr>
              <a:t>Based on our user interviews and their feedback on the website, we created cards highlighting key points. After creating all the cards, we categorized them based on similarities. These similarities were then transformed into a navigational map, guiding us in designing the most optimal sitemap.</a:t>
            </a:r>
            <a:endParaRPr>
              <a:solidFill>
                <a:schemeClr val="dk1"/>
              </a:solidFill>
              <a:latin typeface="Racing Sans One"/>
              <a:ea typeface="Racing Sans One"/>
              <a:cs typeface="Racing Sans One"/>
              <a:sym typeface="Racing Sans One"/>
            </a:endParaRPr>
          </a:p>
        </p:txBody>
      </p:sp>
      <p:sp>
        <p:nvSpPr>
          <p:cNvPr id="110" name="Google Shape;110;p19"/>
          <p:cNvSpPr txBox="1"/>
          <p:nvPr/>
        </p:nvSpPr>
        <p:spPr>
          <a:xfrm>
            <a:off x="6038400" y="387675"/>
            <a:ext cx="1673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E617C"/>
                </a:solidFill>
                <a:latin typeface="Racing Sans One"/>
                <a:ea typeface="Racing Sans One"/>
                <a:cs typeface="Racing Sans One"/>
                <a:sym typeface="Racing Sans One"/>
              </a:rPr>
              <a:t>OLD SITEMAP</a:t>
            </a:r>
            <a:endParaRPr sz="1800">
              <a:solidFill>
                <a:srgbClr val="CE617C"/>
              </a:solidFill>
              <a:latin typeface="Racing Sans One"/>
              <a:ea typeface="Racing Sans One"/>
              <a:cs typeface="Racing Sans One"/>
              <a:sym typeface="Racing Sans One"/>
            </a:endParaRPr>
          </a:p>
        </p:txBody>
      </p:sp>
      <p:pic>
        <p:nvPicPr>
          <p:cNvPr id="111" name="Google Shape;111;p19"/>
          <p:cNvPicPr preferRelativeResize="0"/>
          <p:nvPr/>
        </p:nvPicPr>
        <p:blipFill>
          <a:blip r:embed="rId5">
            <a:alphaModFix/>
          </a:blip>
          <a:stretch>
            <a:fillRect/>
          </a:stretch>
        </p:blipFill>
        <p:spPr>
          <a:xfrm>
            <a:off x="0" y="-39900"/>
            <a:ext cx="4188225" cy="165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7" name="Google Shape;117;p20"/>
          <p:cNvPicPr preferRelativeResize="0"/>
          <p:nvPr/>
        </p:nvPicPr>
        <p:blipFill rotWithShape="1">
          <a:blip r:embed="rId3">
            <a:alphaModFix/>
          </a:blip>
          <a:srcRect b="13269" l="0" r="0" t="0"/>
          <a:stretch/>
        </p:blipFill>
        <p:spPr>
          <a:xfrm>
            <a:off x="0" y="0"/>
            <a:ext cx="7110861" cy="5143499"/>
          </a:xfrm>
          <a:prstGeom prst="rect">
            <a:avLst/>
          </a:prstGeom>
          <a:noFill/>
          <a:ln>
            <a:noFill/>
          </a:ln>
        </p:spPr>
      </p:pic>
      <p:sp>
        <p:nvSpPr>
          <p:cNvPr id="118" name="Google Shape;118;p20"/>
          <p:cNvSpPr txBox="1"/>
          <p:nvPr/>
        </p:nvSpPr>
        <p:spPr>
          <a:xfrm>
            <a:off x="6809925" y="339125"/>
            <a:ext cx="197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NEW SITEMAP</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4" name="Google Shape;124;p21"/>
          <p:cNvPicPr preferRelativeResize="0"/>
          <p:nvPr/>
        </p:nvPicPr>
        <p:blipFill>
          <a:blip r:embed="rId3">
            <a:alphaModFix/>
          </a:blip>
          <a:stretch>
            <a:fillRect/>
          </a:stretch>
        </p:blipFill>
        <p:spPr>
          <a:xfrm>
            <a:off x="933950" y="-186775"/>
            <a:ext cx="6234501" cy="5427800"/>
          </a:xfrm>
          <a:prstGeom prst="rect">
            <a:avLst/>
          </a:prstGeom>
          <a:noFill/>
          <a:ln>
            <a:noFill/>
          </a:ln>
        </p:spPr>
      </p:pic>
      <p:sp>
        <p:nvSpPr>
          <p:cNvPr id="125" name="Google Shape;125;p21"/>
          <p:cNvSpPr txBox="1"/>
          <p:nvPr/>
        </p:nvSpPr>
        <p:spPr>
          <a:xfrm>
            <a:off x="7302050" y="128925"/>
            <a:ext cx="151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UI Style Guide</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